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30419675" cy="39563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831"/>
    <a:srgbClr val="92162C"/>
    <a:srgbClr val="4C0000"/>
    <a:srgbClr val="680000"/>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868" autoAdjust="0"/>
    <p:restoredTop sz="94660"/>
  </p:normalViewPr>
  <p:slideViewPr>
    <p:cSldViewPr snapToGrid="0">
      <p:cViewPr varScale="1">
        <p:scale>
          <a:sx n="24" d="100"/>
          <a:sy n="24" d="100"/>
        </p:scale>
        <p:origin x="203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Trapping%20Array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rant.joel\Desktop\Trapping%20Array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rant.joel\Desktop\Trapping%20Array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dirty="0">
                <a:solidFill>
                  <a:sysClr val="windowText" lastClr="000000"/>
                </a:solidFill>
                <a:latin typeface="Times New Roman" panose="02020603050405020304" pitchFamily="18" charset="0"/>
                <a:cs typeface="Times New Roman" panose="02020603050405020304" pitchFamily="18" charset="0"/>
              </a:rPr>
              <a:t>Density of </a:t>
            </a:r>
            <a:r>
              <a:rPr lang="en-US" sz="1600" i="1" dirty="0" err="1">
                <a:solidFill>
                  <a:sysClr val="windowText" lastClr="000000"/>
                </a:solidFill>
                <a:latin typeface="Times New Roman" panose="02020603050405020304" pitchFamily="18" charset="0"/>
                <a:cs typeface="Times New Roman" panose="02020603050405020304" pitchFamily="18" charset="0"/>
              </a:rPr>
              <a:t>Peromyscus</a:t>
            </a:r>
            <a:r>
              <a:rPr lang="en-US" sz="1600" i="1" dirty="0">
                <a:solidFill>
                  <a:sysClr val="windowText" lastClr="000000"/>
                </a:solidFill>
                <a:latin typeface="Times New Roman" panose="02020603050405020304" pitchFamily="18" charset="0"/>
                <a:cs typeface="Times New Roman" panose="02020603050405020304" pitchFamily="18" charset="0"/>
              </a:rPr>
              <a:t> </a:t>
            </a:r>
            <a:r>
              <a:rPr lang="en-US" sz="1600" i="1" dirty="0" err="1">
                <a:solidFill>
                  <a:sysClr val="windowText" lastClr="000000"/>
                </a:solidFill>
                <a:latin typeface="Times New Roman" panose="02020603050405020304" pitchFamily="18" charset="0"/>
                <a:cs typeface="Times New Roman" panose="02020603050405020304" pitchFamily="18" charset="0"/>
              </a:rPr>
              <a:t>attwateri</a:t>
            </a:r>
            <a:r>
              <a:rPr lang="en-US" sz="1600" i="1" dirty="0">
                <a:solidFill>
                  <a:sysClr val="windowText" lastClr="000000"/>
                </a:solidFill>
                <a:latin typeface="Times New Roman" panose="02020603050405020304" pitchFamily="18" charset="0"/>
                <a:cs typeface="Times New Roman" panose="02020603050405020304" pitchFamily="18" charset="0"/>
              </a:rPr>
              <a:t> </a:t>
            </a:r>
            <a:r>
              <a:rPr lang="en-US" sz="1600" dirty="0">
                <a:solidFill>
                  <a:sysClr val="windowText" lastClr="000000"/>
                </a:solidFill>
                <a:latin typeface="Times New Roman" panose="02020603050405020304" pitchFamily="18" charset="0"/>
                <a:cs typeface="Times New Roman" panose="02020603050405020304" pitchFamily="18" charset="0"/>
              </a:rPr>
              <a:t>in the Wooded Habitat of Firebase Libby</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7.9860761026930682E-2"/>
          <c:y val="7.1955205463796607E-2"/>
          <c:w val="0.91099722560289775"/>
          <c:h val="0.87370247467019158"/>
        </c:manualLayout>
      </c:layout>
      <c:lineChart>
        <c:grouping val="standard"/>
        <c:varyColors val="0"/>
        <c:ser>
          <c:idx val="0"/>
          <c:order val="0"/>
          <c:tx>
            <c:v>2019</c:v>
          </c:tx>
          <c:spPr>
            <a:ln w="28575" cap="rnd">
              <a:solidFill>
                <a:schemeClr val="accent1"/>
              </a:solidFill>
              <a:round/>
            </a:ln>
            <a:effectLst/>
          </c:spPr>
          <c:marker>
            <c:symbol val="circle"/>
            <c:size val="5"/>
            <c:spPr>
              <a:solidFill>
                <a:schemeClr val="accent1"/>
              </a:solidFill>
              <a:ln w="76200">
                <a:solidFill>
                  <a:schemeClr val="accent1"/>
                </a:solidFill>
              </a:ln>
              <a:effectLst/>
            </c:spPr>
          </c:marker>
          <c:cat>
            <c:strRef>
              <c:f>Density!$B$3:$M$3</c:f>
              <c:strCache>
                <c:ptCount val="12"/>
                <c:pt idx="0">
                  <c:v>Dec-Jan</c:v>
                </c:pt>
                <c:pt idx="1">
                  <c:v>Jan-Feb</c:v>
                </c:pt>
                <c:pt idx="2">
                  <c:v>Feb-Mar</c:v>
                </c:pt>
                <c:pt idx="3">
                  <c:v>Mar-Apr</c:v>
                </c:pt>
                <c:pt idx="4">
                  <c:v>Apr-May</c:v>
                </c:pt>
                <c:pt idx="5">
                  <c:v>May-Jun</c:v>
                </c:pt>
                <c:pt idx="6">
                  <c:v>Jun-Jul</c:v>
                </c:pt>
                <c:pt idx="7">
                  <c:v>Jul-Aug</c:v>
                </c:pt>
                <c:pt idx="8">
                  <c:v>Aug-Sep</c:v>
                </c:pt>
                <c:pt idx="9">
                  <c:v>Sep-Oct</c:v>
                </c:pt>
                <c:pt idx="10">
                  <c:v>Oct-Nov</c:v>
                </c:pt>
                <c:pt idx="11">
                  <c:v>Nov-Dec</c:v>
                </c:pt>
              </c:strCache>
            </c:strRef>
          </c:cat>
          <c:val>
            <c:numRef>
              <c:f>Density!$B$4:$M$4</c:f>
              <c:numCache>
                <c:formatCode>General</c:formatCode>
                <c:ptCount val="12"/>
                <c:pt idx="4" formatCode="0.00000">
                  <c:v>3.9788868000000002</c:v>
                </c:pt>
                <c:pt idx="5" formatCode="0.00000">
                  <c:v>2.9131749</c:v>
                </c:pt>
                <c:pt idx="6" formatCode="0.00000">
                  <c:v>1.1492667999999999</c:v>
                </c:pt>
                <c:pt idx="7" formatCode="0.00000">
                  <c:v>0.36434559999999999</c:v>
                </c:pt>
                <c:pt idx="8" formatCode="0.00000">
                  <c:v>0</c:v>
                </c:pt>
                <c:pt idx="9" formatCode="0.00000">
                  <c:v>0</c:v>
                </c:pt>
                <c:pt idx="10" formatCode="0.00000">
                  <c:v>0</c:v>
                </c:pt>
                <c:pt idx="11" formatCode="0.00000">
                  <c:v>0</c:v>
                </c:pt>
              </c:numCache>
            </c:numRef>
          </c:val>
          <c:smooth val="0"/>
          <c:extLst>
            <c:ext xmlns:c16="http://schemas.microsoft.com/office/drawing/2014/chart" uri="{C3380CC4-5D6E-409C-BE32-E72D297353CC}">
              <c16:uniqueId val="{00000000-DE90-4800-80B6-BD37CD642FD1}"/>
            </c:ext>
          </c:extLst>
        </c:ser>
        <c:ser>
          <c:idx val="1"/>
          <c:order val="1"/>
          <c:tx>
            <c:v>2020</c:v>
          </c:tx>
          <c:spPr>
            <a:ln w="28575" cap="rnd">
              <a:solidFill>
                <a:schemeClr val="accent2"/>
              </a:solidFill>
              <a:round/>
            </a:ln>
            <a:effectLst/>
          </c:spPr>
          <c:marker>
            <c:symbol val="circle"/>
            <c:size val="5"/>
            <c:spPr>
              <a:solidFill>
                <a:schemeClr val="accent2"/>
              </a:solidFill>
              <a:ln w="76200">
                <a:solidFill>
                  <a:schemeClr val="accent2"/>
                </a:solidFill>
              </a:ln>
              <a:effectLst/>
            </c:spPr>
          </c:marker>
          <c:cat>
            <c:strRef>
              <c:f>Density!$B$3:$M$3</c:f>
              <c:strCache>
                <c:ptCount val="12"/>
                <c:pt idx="0">
                  <c:v>Dec-Jan</c:v>
                </c:pt>
                <c:pt idx="1">
                  <c:v>Jan-Feb</c:v>
                </c:pt>
                <c:pt idx="2">
                  <c:v>Feb-Mar</c:v>
                </c:pt>
                <c:pt idx="3">
                  <c:v>Mar-Apr</c:v>
                </c:pt>
                <c:pt idx="4">
                  <c:v>Apr-May</c:v>
                </c:pt>
                <c:pt idx="5">
                  <c:v>May-Jun</c:v>
                </c:pt>
                <c:pt idx="6">
                  <c:v>Jun-Jul</c:v>
                </c:pt>
                <c:pt idx="7">
                  <c:v>Jul-Aug</c:v>
                </c:pt>
                <c:pt idx="8">
                  <c:v>Aug-Sep</c:v>
                </c:pt>
                <c:pt idx="9">
                  <c:v>Sep-Oct</c:v>
                </c:pt>
                <c:pt idx="10">
                  <c:v>Oct-Nov</c:v>
                </c:pt>
                <c:pt idx="11">
                  <c:v>Nov-Dec</c:v>
                </c:pt>
              </c:strCache>
            </c:strRef>
          </c:cat>
          <c:val>
            <c:numRef>
              <c:f>Density!$B$5:$M$5</c:f>
              <c:numCache>
                <c:formatCode>0.00000</c:formatCode>
                <c:ptCount val="12"/>
                <c:pt idx="0">
                  <c:v>0.78882859999999999</c:v>
                </c:pt>
                <c:pt idx="1">
                  <c:v>1.7849218</c:v>
                </c:pt>
                <c:pt idx="2">
                  <c:v>4.8787520000000004</c:v>
                </c:pt>
                <c:pt idx="3">
                  <c:v>2.7695748</c:v>
                </c:pt>
                <c:pt idx="4">
                  <c:v>3.5178889</c:v>
                </c:pt>
                <c:pt idx="5">
                  <c:v>2.3167171</c:v>
                </c:pt>
                <c:pt idx="6">
                  <c:v>2.8491073999999998</c:v>
                </c:pt>
                <c:pt idx="7">
                  <c:v>3.0270947000000001</c:v>
                </c:pt>
                <c:pt idx="8">
                  <c:v>2.5981852000000001</c:v>
                </c:pt>
                <c:pt idx="9">
                  <c:v>1.1448450999999999</c:v>
                </c:pt>
                <c:pt idx="10">
                  <c:v>0</c:v>
                </c:pt>
                <c:pt idx="11">
                  <c:v>0</c:v>
                </c:pt>
              </c:numCache>
            </c:numRef>
          </c:val>
          <c:smooth val="0"/>
          <c:extLst>
            <c:ext xmlns:c16="http://schemas.microsoft.com/office/drawing/2014/chart" uri="{C3380CC4-5D6E-409C-BE32-E72D297353CC}">
              <c16:uniqueId val="{00000001-DE90-4800-80B6-BD37CD642FD1}"/>
            </c:ext>
          </c:extLst>
        </c:ser>
        <c:ser>
          <c:idx val="2"/>
          <c:order val="2"/>
          <c:tx>
            <c:v>2021</c:v>
          </c:tx>
          <c:spPr>
            <a:ln w="28575" cap="rnd">
              <a:solidFill>
                <a:srgbClr val="00B050"/>
              </a:solidFill>
              <a:round/>
            </a:ln>
            <a:effectLst/>
          </c:spPr>
          <c:marker>
            <c:symbol val="circle"/>
            <c:size val="5"/>
            <c:spPr>
              <a:solidFill>
                <a:srgbClr val="00B050"/>
              </a:solidFill>
              <a:ln w="76200">
                <a:solidFill>
                  <a:srgbClr val="00B050"/>
                </a:solidFill>
              </a:ln>
              <a:effectLst/>
            </c:spPr>
          </c:marker>
          <c:cat>
            <c:strRef>
              <c:f>Density!$B$3:$M$3</c:f>
              <c:strCache>
                <c:ptCount val="12"/>
                <c:pt idx="0">
                  <c:v>Dec-Jan</c:v>
                </c:pt>
                <c:pt idx="1">
                  <c:v>Jan-Feb</c:v>
                </c:pt>
                <c:pt idx="2">
                  <c:v>Feb-Mar</c:v>
                </c:pt>
                <c:pt idx="3">
                  <c:v>Mar-Apr</c:v>
                </c:pt>
                <c:pt idx="4">
                  <c:v>Apr-May</c:v>
                </c:pt>
                <c:pt idx="5">
                  <c:v>May-Jun</c:v>
                </c:pt>
                <c:pt idx="6">
                  <c:v>Jun-Jul</c:v>
                </c:pt>
                <c:pt idx="7">
                  <c:v>Jul-Aug</c:v>
                </c:pt>
                <c:pt idx="8">
                  <c:v>Aug-Sep</c:v>
                </c:pt>
                <c:pt idx="9">
                  <c:v>Sep-Oct</c:v>
                </c:pt>
                <c:pt idx="10">
                  <c:v>Oct-Nov</c:v>
                </c:pt>
                <c:pt idx="11">
                  <c:v>Nov-Dec</c:v>
                </c:pt>
              </c:strCache>
            </c:strRef>
          </c:cat>
          <c:val>
            <c:numRef>
              <c:f>Density!$B$6:$M$6</c:f>
              <c:numCache>
                <c:formatCode>0.00000</c:formatCode>
                <c:ptCount val="12"/>
                <c:pt idx="0">
                  <c:v>0</c:v>
                </c:pt>
                <c:pt idx="1">
                  <c:v>8.0481580000000008</c:v>
                </c:pt>
                <c:pt idx="2">
                  <c:v>12.1145003</c:v>
                </c:pt>
                <c:pt idx="3">
                  <c:v>17.689838999999999</c:v>
                </c:pt>
                <c:pt idx="4">
                  <c:v>12.931198</c:v>
                </c:pt>
                <c:pt idx="5">
                  <c:v>8.5698950000000007</c:v>
                </c:pt>
                <c:pt idx="6">
                  <c:v>6.7723319999999996</c:v>
                </c:pt>
                <c:pt idx="7">
                  <c:v>6.5389099999999996</c:v>
                </c:pt>
                <c:pt idx="8">
                  <c:v>12.16553</c:v>
                </c:pt>
                <c:pt idx="9">
                  <c:v>20.86814</c:v>
                </c:pt>
                <c:pt idx="10">
                  <c:v>15.629630000000001</c:v>
                </c:pt>
                <c:pt idx="11">
                  <c:v>4.3610199999999999</c:v>
                </c:pt>
              </c:numCache>
            </c:numRef>
          </c:val>
          <c:smooth val="0"/>
          <c:extLst>
            <c:ext xmlns:c16="http://schemas.microsoft.com/office/drawing/2014/chart" uri="{C3380CC4-5D6E-409C-BE32-E72D297353CC}">
              <c16:uniqueId val="{00000002-DE90-4800-80B6-BD37CD642FD1}"/>
            </c:ext>
          </c:extLst>
        </c:ser>
        <c:ser>
          <c:idx val="3"/>
          <c:order val="3"/>
          <c:tx>
            <c:v>2022</c:v>
          </c:tx>
          <c:spPr>
            <a:ln w="28575" cap="rnd">
              <a:solidFill>
                <a:schemeClr val="accent4"/>
              </a:solidFill>
              <a:round/>
            </a:ln>
            <a:effectLst/>
          </c:spPr>
          <c:marker>
            <c:symbol val="circle"/>
            <c:size val="5"/>
            <c:spPr>
              <a:solidFill>
                <a:schemeClr val="accent4"/>
              </a:solidFill>
              <a:ln w="76200">
                <a:solidFill>
                  <a:schemeClr val="accent4"/>
                </a:solidFill>
              </a:ln>
              <a:effectLst/>
            </c:spPr>
          </c:marker>
          <c:val>
            <c:numRef>
              <c:f>Density!$B$7:$M$7</c:f>
              <c:numCache>
                <c:formatCode>0.00000</c:formatCode>
                <c:ptCount val="12"/>
                <c:pt idx="0">
                  <c:v>11.8064757</c:v>
                </c:pt>
                <c:pt idx="1">
                  <c:v>19.096509999999999</c:v>
                </c:pt>
                <c:pt idx="2">
                  <c:v>10.056039999999999</c:v>
                </c:pt>
                <c:pt idx="3">
                  <c:v>9.3622599999999991</c:v>
                </c:pt>
                <c:pt idx="4">
                  <c:v>5.2860487999999997</c:v>
                </c:pt>
                <c:pt idx="5">
                  <c:v>5.7286663000000004</c:v>
                </c:pt>
                <c:pt idx="6">
                  <c:v>9.9698899999999995</c:v>
                </c:pt>
                <c:pt idx="7">
                  <c:v>7.3875200000000003</c:v>
                </c:pt>
                <c:pt idx="8">
                  <c:v>4.7931693099999997</c:v>
                </c:pt>
                <c:pt idx="9">
                  <c:v>2.8509500000000001</c:v>
                </c:pt>
                <c:pt idx="10">
                  <c:v>2.6036546</c:v>
                </c:pt>
                <c:pt idx="11">
                  <c:v>5.7999634000000002</c:v>
                </c:pt>
              </c:numCache>
            </c:numRef>
          </c:val>
          <c:smooth val="0"/>
          <c:extLst>
            <c:ext xmlns:c16="http://schemas.microsoft.com/office/drawing/2014/chart" uri="{C3380CC4-5D6E-409C-BE32-E72D297353CC}">
              <c16:uniqueId val="{00000003-DE90-4800-80B6-BD37CD642FD1}"/>
            </c:ext>
          </c:extLst>
        </c:ser>
        <c:dLbls>
          <c:showLegendKey val="0"/>
          <c:showVal val="0"/>
          <c:showCatName val="0"/>
          <c:showSerName val="0"/>
          <c:showPercent val="0"/>
          <c:showBubbleSize val="0"/>
        </c:dLbls>
        <c:marker val="1"/>
        <c:smooth val="0"/>
        <c:axId val="1626926432"/>
        <c:axId val="1626931008"/>
      </c:lineChart>
      <c:catAx>
        <c:axId val="1626926432"/>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26931008"/>
        <c:crosses val="autoZero"/>
        <c:auto val="1"/>
        <c:lblAlgn val="ctr"/>
        <c:lblOffset val="100"/>
        <c:noMultiLvlLbl val="0"/>
      </c:catAx>
      <c:valAx>
        <c:axId val="162693100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a:solidFill>
                      <a:sysClr val="windowText" lastClr="000000"/>
                    </a:solidFill>
                    <a:latin typeface="Times New Roman" panose="02020603050405020304" pitchFamily="18" charset="0"/>
                    <a:cs typeface="Times New Roman" panose="02020603050405020304" pitchFamily="18" charset="0"/>
                  </a:rPr>
                  <a:t>Density per Acre</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26926432"/>
        <c:crosses val="autoZero"/>
        <c:crossBetween val="between"/>
        <c:majorUnit val="5"/>
        <c:minorUnit val="2.5"/>
      </c:valAx>
      <c:spPr>
        <a:noFill/>
        <a:ln>
          <a:noFill/>
        </a:ln>
        <a:effectLst/>
      </c:spPr>
    </c:plotArea>
    <c:legend>
      <c:legendPos val="r"/>
      <c:layout>
        <c:manualLayout>
          <c:xMode val="edge"/>
          <c:yMode val="edge"/>
          <c:x val="0.9029550921519427"/>
          <c:y val="8.4510642570472555E-2"/>
          <c:w val="7.9120879120879117E-2"/>
          <c:h val="0.1546095139867927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12700">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solidFill>
                  <a:schemeClr val="tx1"/>
                </a:solidFill>
                <a:latin typeface="Times New Roman" panose="02020603050405020304" pitchFamily="18" charset="0"/>
                <a:cs typeface="Times New Roman" panose="02020603050405020304" pitchFamily="18" charset="0"/>
              </a:rPr>
              <a:t>Rodents Captured at Firebase Libby</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7.303556596978765E-2"/>
          <c:y val="0.12257330628696547"/>
          <c:w val="0.9123869370454013"/>
          <c:h val="0.76408071390137278"/>
        </c:manualLayout>
      </c:layout>
      <c:barChart>
        <c:barDir val="col"/>
        <c:grouping val="clustered"/>
        <c:varyColors val="0"/>
        <c:ser>
          <c:idx val="0"/>
          <c:order val="0"/>
          <c:tx>
            <c:strRef>
              <c:f>Sheet1!$B$1</c:f>
              <c:strCache>
                <c:ptCount val="1"/>
                <c:pt idx="0">
                  <c:v>2019</c:v>
                </c:pt>
              </c:strCache>
            </c:strRef>
          </c:tx>
          <c:spPr>
            <a:solidFill>
              <a:schemeClr val="accent1"/>
            </a:solidFill>
            <a:ln>
              <a:noFill/>
            </a:ln>
            <a:effectLst/>
          </c:spPr>
          <c:invertIfNegative val="0"/>
          <c:cat>
            <c:strRef>
              <c:f>Sheet1!$A$2:$A$8</c:f>
              <c:strCache>
                <c:ptCount val="7"/>
                <c:pt idx="0">
                  <c:v>Peromyscus attwateri</c:v>
                </c:pt>
                <c:pt idx="1">
                  <c:v>Baimoys taylori</c:v>
                </c:pt>
                <c:pt idx="2">
                  <c:v>Peromyscus leucopus</c:v>
                </c:pt>
                <c:pt idx="3">
                  <c:v>Reithrodontomys montanus</c:v>
                </c:pt>
                <c:pt idx="4">
                  <c:v>Sigmodon hispidus</c:v>
                </c:pt>
                <c:pt idx="5">
                  <c:v>Reithrodontomys fulvescens</c:v>
                </c:pt>
                <c:pt idx="6">
                  <c:v>Chaetodipus hispidus</c:v>
                </c:pt>
              </c:strCache>
            </c:strRef>
          </c:cat>
          <c:val>
            <c:numRef>
              <c:f>Sheet1!$B$2:$B$8</c:f>
              <c:numCache>
                <c:formatCode>General</c:formatCode>
                <c:ptCount val="7"/>
                <c:pt idx="0">
                  <c:v>20</c:v>
                </c:pt>
                <c:pt idx="2">
                  <c:v>4</c:v>
                </c:pt>
                <c:pt idx="3">
                  <c:v>3</c:v>
                </c:pt>
                <c:pt idx="6">
                  <c:v>1</c:v>
                </c:pt>
              </c:numCache>
            </c:numRef>
          </c:val>
          <c:extLst>
            <c:ext xmlns:c16="http://schemas.microsoft.com/office/drawing/2014/chart" uri="{C3380CC4-5D6E-409C-BE32-E72D297353CC}">
              <c16:uniqueId val="{00000000-9686-4FCA-B88F-49C23D468083}"/>
            </c:ext>
          </c:extLst>
        </c:ser>
        <c:ser>
          <c:idx val="1"/>
          <c:order val="1"/>
          <c:tx>
            <c:strRef>
              <c:f>Sheet1!$C$1</c:f>
              <c:strCache>
                <c:ptCount val="1"/>
                <c:pt idx="0">
                  <c:v>2020</c:v>
                </c:pt>
              </c:strCache>
            </c:strRef>
          </c:tx>
          <c:spPr>
            <a:solidFill>
              <a:schemeClr val="accent2"/>
            </a:solidFill>
            <a:ln>
              <a:noFill/>
            </a:ln>
            <a:effectLst/>
          </c:spPr>
          <c:invertIfNegative val="0"/>
          <c:cat>
            <c:strRef>
              <c:f>Sheet1!$A$2:$A$8</c:f>
              <c:strCache>
                <c:ptCount val="7"/>
                <c:pt idx="0">
                  <c:v>Peromyscus attwateri</c:v>
                </c:pt>
                <c:pt idx="1">
                  <c:v>Baimoys taylori</c:v>
                </c:pt>
                <c:pt idx="2">
                  <c:v>Peromyscus leucopus</c:v>
                </c:pt>
                <c:pt idx="3">
                  <c:v>Reithrodontomys montanus</c:v>
                </c:pt>
                <c:pt idx="4">
                  <c:v>Sigmodon hispidus</c:v>
                </c:pt>
                <c:pt idx="5">
                  <c:v>Reithrodontomys fulvescens</c:v>
                </c:pt>
                <c:pt idx="6">
                  <c:v>Chaetodipus hispidus</c:v>
                </c:pt>
              </c:strCache>
            </c:strRef>
          </c:cat>
          <c:val>
            <c:numRef>
              <c:f>Sheet1!$C$2:$C$8</c:f>
              <c:numCache>
                <c:formatCode>General</c:formatCode>
                <c:ptCount val="7"/>
                <c:pt idx="0">
                  <c:v>36</c:v>
                </c:pt>
                <c:pt idx="1">
                  <c:v>24</c:v>
                </c:pt>
                <c:pt idx="2">
                  <c:v>18</c:v>
                </c:pt>
                <c:pt idx="3">
                  <c:v>14</c:v>
                </c:pt>
                <c:pt idx="4">
                  <c:v>5</c:v>
                </c:pt>
                <c:pt idx="5">
                  <c:v>4</c:v>
                </c:pt>
                <c:pt idx="6">
                  <c:v>1</c:v>
                </c:pt>
              </c:numCache>
            </c:numRef>
          </c:val>
          <c:extLst>
            <c:ext xmlns:c16="http://schemas.microsoft.com/office/drawing/2014/chart" uri="{C3380CC4-5D6E-409C-BE32-E72D297353CC}">
              <c16:uniqueId val="{00000001-9686-4FCA-B88F-49C23D468083}"/>
            </c:ext>
          </c:extLst>
        </c:ser>
        <c:ser>
          <c:idx val="2"/>
          <c:order val="2"/>
          <c:tx>
            <c:strRef>
              <c:f>Sheet1!$D$1</c:f>
              <c:strCache>
                <c:ptCount val="1"/>
                <c:pt idx="0">
                  <c:v>2021</c:v>
                </c:pt>
              </c:strCache>
            </c:strRef>
          </c:tx>
          <c:spPr>
            <a:solidFill>
              <a:srgbClr val="00B050"/>
            </a:solidFill>
            <a:ln>
              <a:noFill/>
            </a:ln>
            <a:effectLst/>
          </c:spPr>
          <c:invertIfNegative val="0"/>
          <c:cat>
            <c:strRef>
              <c:f>Sheet1!$A$2:$A$8</c:f>
              <c:strCache>
                <c:ptCount val="7"/>
                <c:pt idx="0">
                  <c:v>Peromyscus attwateri</c:v>
                </c:pt>
                <c:pt idx="1">
                  <c:v>Baimoys taylori</c:v>
                </c:pt>
                <c:pt idx="2">
                  <c:v>Peromyscus leucopus</c:v>
                </c:pt>
                <c:pt idx="3">
                  <c:v>Reithrodontomys montanus</c:v>
                </c:pt>
                <c:pt idx="4">
                  <c:v>Sigmodon hispidus</c:v>
                </c:pt>
                <c:pt idx="5">
                  <c:v>Reithrodontomys fulvescens</c:v>
                </c:pt>
                <c:pt idx="6">
                  <c:v>Chaetodipus hispidus</c:v>
                </c:pt>
              </c:strCache>
            </c:strRef>
          </c:cat>
          <c:val>
            <c:numRef>
              <c:f>Sheet1!$D$2:$D$8</c:f>
              <c:numCache>
                <c:formatCode>General</c:formatCode>
                <c:ptCount val="7"/>
                <c:pt idx="0">
                  <c:v>89</c:v>
                </c:pt>
                <c:pt idx="1">
                  <c:v>79</c:v>
                </c:pt>
                <c:pt idx="2">
                  <c:v>16</c:v>
                </c:pt>
                <c:pt idx="3">
                  <c:v>21</c:v>
                </c:pt>
                <c:pt idx="4">
                  <c:v>17</c:v>
                </c:pt>
                <c:pt idx="5">
                  <c:v>25</c:v>
                </c:pt>
              </c:numCache>
            </c:numRef>
          </c:val>
          <c:extLst>
            <c:ext xmlns:c16="http://schemas.microsoft.com/office/drawing/2014/chart" uri="{C3380CC4-5D6E-409C-BE32-E72D297353CC}">
              <c16:uniqueId val="{00000002-9686-4FCA-B88F-49C23D468083}"/>
            </c:ext>
          </c:extLst>
        </c:ser>
        <c:ser>
          <c:idx val="3"/>
          <c:order val="3"/>
          <c:tx>
            <c:strRef>
              <c:f>Sheet1!$E$1</c:f>
              <c:strCache>
                <c:ptCount val="1"/>
                <c:pt idx="0">
                  <c:v>2022</c:v>
                </c:pt>
              </c:strCache>
            </c:strRef>
          </c:tx>
          <c:spPr>
            <a:solidFill>
              <a:schemeClr val="accent4"/>
            </a:solidFill>
            <a:ln>
              <a:noFill/>
            </a:ln>
            <a:effectLst/>
          </c:spPr>
          <c:invertIfNegative val="0"/>
          <c:cat>
            <c:strRef>
              <c:f>Sheet1!$A$2:$A$8</c:f>
              <c:strCache>
                <c:ptCount val="7"/>
                <c:pt idx="0">
                  <c:v>Peromyscus attwateri</c:v>
                </c:pt>
                <c:pt idx="1">
                  <c:v>Baimoys taylori</c:v>
                </c:pt>
                <c:pt idx="2">
                  <c:v>Peromyscus leucopus</c:v>
                </c:pt>
                <c:pt idx="3">
                  <c:v>Reithrodontomys montanus</c:v>
                </c:pt>
                <c:pt idx="4">
                  <c:v>Sigmodon hispidus</c:v>
                </c:pt>
                <c:pt idx="5">
                  <c:v>Reithrodontomys fulvescens</c:v>
                </c:pt>
                <c:pt idx="6">
                  <c:v>Chaetodipus hispidus</c:v>
                </c:pt>
              </c:strCache>
            </c:strRef>
          </c:cat>
          <c:val>
            <c:numRef>
              <c:f>Sheet1!$E$2:$E$8</c:f>
              <c:numCache>
                <c:formatCode>General</c:formatCode>
                <c:ptCount val="7"/>
                <c:pt idx="0">
                  <c:v>88</c:v>
                </c:pt>
                <c:pt idx="1">
                  <c:v>56</c:v>
                </c:pt>
                <c:pt idx="2">
                  <c:v>22</c:v>
                </c:pt>
                <c:pt idx="3">
                  <c:v>22</c:v>
                </c:pt>
                <c:pt idx="4">
                  <c:v>14</c:v>
                </c:pt>
                <c:pt idx="5">
                  <c:v>24</c:v>
                </c:pt>
              </c:numCache>
            </c:numRef>
          </c:val>
          <c:extLst>
            <c:ext xmlns:c16="http://schemas.microsoft.com/office/drawing/2014/chart" uri="{C3380CC4-5D6E-409C-BE32-E72D297353CC}">
              <c16:uniqueId val="{00000003-9686-4FCA-B88F-49C23D468083}"/>
            </c:ext>
          </c:extLst>
        </c:ser>
        <c:dLbls>
          <c:showLegendKey val="0"/>
          <c:showVal val="0"/>
          <c:showCatName val="0"/>
          <c:showSerName val="0"/>
          <c:showPercent val="0"/>
          <c:showBubbleSize val="0"/>
        </c:dLbls>
        <c:gapWidth val="219"/>
        <c:overlap val="-27"/>
        <c:axId val="342269568"/>
        <c:axId val="342270816"/>
      </c:barChart>
      <c:catAx>
        <c:axId val="34226956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1"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42270816"/>
        <c:crosses val="autoZero"/>
        <c:auto val="1"/>
        <c:lblAlgn val="ctr"/>
        <c:lblOffset val="100"/>
        <c:noMultiLvlLbl val="0"/>
      </c:catAx>
      <c:valAx>
        <c:axId val="342270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solidFill>
                      <a:schemeClr val="tx1"/>
                    </a:solidFill>
                    <a:latin typeface="Times New Roman" panose="02020603050405020304" pitchFamily="18" charset="0"/>
                    <a:cs typeface="Times New Roman" panose="02020603050405020304" pitchFamily="18" charset="0"/>
                  </a:rPr>
                  <a:t># of Unique Captures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42269568"/>
        <c:crosses val="autoZero"/>
        <c:crossBetween val="between"/>
      </c:valAx>
      <c:spPr>
        <a:noFill/>
        <a:ln>
          <a:noFill/>
        </a:ln>
        <a:effectLst/>
      </c:spPr>
    </c:plotArea>
    <c:legend>
      <c:legendPos val="r"/>
      <c:layout>
        <c:manualLayout>
          <c:xMode val="edge"/>
          <c:yMode val="edge"/>
          <c:x val="0.92380283086393522"/>
          <c:y val="0.12683058869685382"/>
          <c:w val="5.8636236774192621E-2"/>
          <c:h val="0.2129123393026025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12700">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b="0" i="0" baseline="0" dirty="0">
                <a:effectLst/>
              </a:rPr>
              <a:t>Density of </a:t>
            </a:r>
            <a:r>
              <a:rPr lang="en-US" sz="1600" b="0" i="1" baseline="0" dirty="0" err="1">
                <a:effectLst/>
              </a:rPr>
              <a:t>Reithrodontomys</a:t>
            </a:r>
            <a:r>
              <a:rPr lang="en-US" sz="1600" b="0" i="1" baseline="0" dirty="0">
                <a:effectLst/>
              </a:rPr>
              <a:t> </a:t>
            </a:r>
            <a:r>
              <a:rPr lang="en-US" sz="1600" b="0" i="1" baseline="0" dirty="0" err="1">
                <a:effectLst/>
              </a:rPr>
              <a:t>fulvescens</a:t>
            </a:r>
            <a:r>
              <a:rPr lang="en-US" sz="1600" b="0" i="1" baseline="0" dirty="0">
                <a:effectLst/>
              </a:rPr>
              <a:t> </a:t>
            </a:r>
            <a:r>
              <a:rPr lang="en-US" sz="1600" b="0" i="0" baseline="0" dirty="0">
                <a:effectLst/>
              </a:rPr>
              <a:t>in the Grass Habitat of Firebase Libby</a:t>
            </a:r>
            <a:endParaRPr lang="en-US" sz="1600" dirty="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4469751102956431E-2"/>
          <c:y val="8.2196450441034213E-2"/>
          <c:w val="0.89942962054610753"/>
          <c:h val="0.8634968540671567"/>
        </c:manualLayout>
      </c:layout>
      <c:lineChart>
        <c:grouping val="standard"/>
        <c:varyColors val="0"/>
        <c:ser>
          <c:idx val="0"/>
          <c:order val="0"/>
          <c:tx>
            <c:v>2020</c:v>
          </c:tx>
          <c:spPr>
            <a:ln w="28575" cap="rnd">
              <a:solidFill>
                <a:schemeClr val="accent2"/>
              </a:solidFill>
              <a:round/>
            </a:ln>
            <a:effectLst/>
          </c:spPr>
          <c:marker>
            <c:symbol val="circle"/>
            <c:size val="5"/>
            <c:spPr>
              <a:solidFill>
                <a:schemeClr val="accent2"/>
              </a:solidFill>
              <a:ln w="76200">
                <a:solidFill>
                  <a:schemeClr val="accent2"/>
                </a:solidFill>
              </a:ln>
              <a:effectLst/>
            </c:spPr>
          </c:marker>
          <c:cat>
            <c:strRef>
              <c:f>Density!$Q$19:$AB$19</c:f>
              <c:strCache>
                <c:ptCount val="12"/>
                <c:pt idx="0">
                  <c:v>Dec-Jan</c:v>
                </c:pt>
                <c:pt idx="1">
                  <c:v>Jan-Feb</c:v>
                </c:pt>
                <c:pt idx="2">
                  <c:v>Feb-Mar</c:v>
                </c:pt>
                <c:pt idx="3">
                  <c:v>Mar-Apr</c:v>
                </c:pt>
                <c:pt idx="4">
                  <c:v>Apr-May</c:v>
                </c:pt>
                <c:pt idx="5">
                  <c:v>May-Jun</c:v>
                </c:pt>
                <c:pt idx="6">
                  <c:v>Jun-Jul</c:v>
                </c:pt>
                <c:pt idx="7">
                  <c:v>Jul-Aug</c:v>
                </c:pt>
                <c:pt idx="8">
                  <c:v>Aug-Sep</c:v>
                </c:pt>
                <c:pt idx="9">
                  <c:v>Sep-Oct</c:v>
                </c:pt>
                <c:pt idx="10">
                  <c:v>Oct-Nov</c:v>
                </c:pt>
                <c:pt idx="11">
                  <c:v>Nov-Dec</c:v>
                </c:pt>
              </c:strCache>
            </c:strRef>
          </c:cat>
          <c:val>
            <c:numRef>
              <c:f>Density!$Q$21:$AB$21</c:f>
              <c:numCache>
                <c:formatCode>0.00000</c:formatCode>
                <c:ptCount val="12"/>
                <c:pt idx="0">
                  <c:v>0</c:v>
                </c:pt>
                <c:pt idx="1">
                  <c:v>0</c:v>
                </c:pt>
                <c:pt idx="2">
                  <c:v>0</c:v>
                </c:pt>
                <c:pt idx="3">
                  <c:v>0</c:v>
                </c:pt>
                <c:pt idx="4">
                  <c:v>0</c:v>
                </c:pt>
                <c:pt idx="5">
                  <c:v>0</c:v>
                </c:pt>
                <c:pt idx="6">
                  <c:v>0</c:v>
                </c:pt>
                <c:pt idx="7">
                  <c:v>0</c:v>
                </c:pt>
                <c:pt idx="8">
                  <c:v>0</c:v>
                </c:pt>
                <c:pt idx="9">
                  <c:v>0</c:v>
                </c:pt>
                <c:pt idx="10">
                  <c:v>0</c:v>
                </c:pt>
                <c:pt idx="11">
                  <c:v>1.54579</c:v>
                </c:pt>
              </c:numCache>
            </c:numRef>
          </c:val>
          <c:smooth val="0"/>
          <c:extLst>
            <c:ext xmlns:c16="http://schemas.microsoft.com/office/drawing/2014/chart" uri="{C3380CC4-5D6E-409C-BE32-E72D297353CC}">
              <c16:uniqueId val="{00000000-499E-4EF7-ABEE-D4AF81BDBBBF}"/>
            </c:ext>
          </c:extLst>
        </c:ser>
        <c:ser>
          <c:idx val="1"/>
          <c:order val="1"/>
          <c:tx>
            <c:v>2021</c:v>
          </c:tx>
          <c:spPr>
            <a:ln w="28575" cap="rnd">
              <a:solidFill>
                <a:srgbClr val="00B050"/>
              </a:solidFill>
              <a:round/>
            </a:ln>
            <a:effectLst/>
          </c:spPr>
          <c:marker>
            <c:symbol val="circle"/>
            <c:size val="5"/>
            <c:spPr>
              <a:solidFill>
                <a:srgbClr val="00B050"/>
              </a:solidFill>
              <a:ln w="76200">
                <a:solidFill>
                  <a:srgbClr val="00B050"/>
                </a:solidFill>
              </a:ln>
              <a:effectLst/>
            </c:spPr>
          </c:marker>
          <c:cat>
            <c:strRef>
              <c:f>Density!$Q$19:$AB$19</c:f>
              <c:strCache>
                <c:ptCount val="12"/>
                <c:pt idx="0">
                  <c:v>Dec-Jan</c:v>
                </c:pt>
                <c:pt idx="1">
                  <c:v>Jan-Feb</c:v>
                </c:pt>
                <c:pt idx="2">
                  <c:v>Feb-Mar</c:v>
                </c:pt>
                <c:pt idx="3">
                  <c:v>Mar-Apr</c:v>
                </c:pt>
                <c:pt idx="4">
                  <c:v>Apr-May</c:v>
                </c:pt>
                <c:pt idx="5">
                  <c:v>May-Jun</c:v>
                </c:pt>
                <c:pt idx="6">
                  <c:v>Jun-Jul</c:v>
                </c:pt>
                <c:pt idx="7">
                  <c:v>Jul-Aug</c:v>
                </c:pt>
                <c:pt idx="8">
                  <c:v>Aug-Sep</c:v>
                </c:pt>
                <c:pt idx="9">
                  <c:v>Sep-Oct</c:v>
                </c:pt>
                <c:pt idx="10">
                  <c:v>Oct-Nov</c:v>
                </c:pt>
                <c:pt idx="11">
                  <c:v>Nov-Dec</c:v>
                </c:pt>
              </c:strCache>
            </c:strRef>
          </c:cat>
          <c:val>
            <c:numRef>
              <c:f>Density!$Q$22:$AB$22</c:f>
              <c:numCache>
                <c:formatCode>0.00000</c:formatCode>
                <c:ptCount val="12"/>
                <c:pt idx="0">
                  <c:v>6.4407810000000003</c:v>
                </c:pt>
                <c:pt idx="1">
                  <c:v>6.1831490000000002</c:v>
                </c:pt>
                <c:pt idx="2">
                  <c:v>3.338355</c:v>
                </c:pt>
                <c:pt idx="3">
                  <c:v>3.1325997999999999</c:v>
                </c:pt>
                <c:pt idx="4">
                  <c:v>4.7756999999999996</c:v>
                </c:pt>
                <c:pt idx="5">
                  <c:v>0</c:v>
                </c:pt>
                <c:pt idx="6">
                  <c:v>0</c:v>
                </c:pt>
                <c:pt idx="7">
                  <c:v>0</c:v>
                </c:pt>
                <c:pt idx="8">
                  <c:v>0</c:v>
                </c:pt>
                <c:pt idx="9">
                  <c:v>0</c:v>
                </c:pt>
                <c:pt idx="10">
                  <c:v>0</c:v>
                </c:pt>
                <c:pt idx="11">
                  <c:v>1.893195</c:v>
                </c:pt>
              </c:numCache>
            </c:numRef>
          </c:val>
          <c:smooth val="0"/>
          <c:extLst>
            <c:ext xmlns:c16="http://schemas.microsoft.com/office/drawing/2014/chart" uri="{C3380CC4-5D6E-409C-BE32-E72D297353CC}">
              <c16:uniqueId val="{00000001-499E-4EF7-ABEE-D4AF81BDBBBF}"/>
            </c:ext>
          </c:extLst>
        </c:ser>
        <c:ser>
          <c:idx val="2"/>
          <c:order val="2"/>
          <c:tx>
            <c:v>2022</c:v>
          </c:tx>
          <c:spPr>
            <a:ln w="28575" cap="rnd">
              <a:solidFill>
                <a:srgbClr val="FFC000"/>
              </a:solidFill>
              <a:round/>
            </a:ln>
            <a:effectLst/>
          </c:spPr>
          <c:marker>
            <c:symbol val="circle"/>
            <c:size val="5"/>
            <c:spPr>
              <a:solidFill>
                <a:srgbClr val="FFC000"/>
              </a:solidFill>
              <a:ln w="76200">
                <a:solidFill>
                  <a:srgbClr val="FFC000"/>
                </a:solidFill>
              </a:ln>
              <a:effectLst/>
            </c:spPr>
          </c:marker>
          <c:cat>
            <c:strRef>
              <c:f>Density!$Q$19:$AB$19</c:f>
              <c:strCache>
                <c:ptCount val="12"/>
                <c:pt idx="0">
                  <c:v>Dec-Jan</c:v>
                </c:pt>
                <c:pt idx="1">
                  <c:v>Jan-Feb</c:v>
                </c:pt>
                <c:pt idx="2">
                  <c:v>Feb-Mar</c:v>
                </c:pt>
                <c:pt idx="3">
                  <c:v>Mar-Apr</c:v>
                </c:pt>
                <c:pt idx="4">
                  <c:v>Apr-May</c:v>
                </c:pt>
                <c:pt idx="5">
                  <c:v>May-Jun</c:v>
                </c:pt>
                <c:pt idx="6">
                  <c:v>Jun-Jul</c:v>
                </c:pt>
                <c:pt idx="7">
                  <c:v>Jul-Aug</c:v>
                </c:pt>
                <c:pt idx="8">
                  <c:v>Aug-Sep</c:v>
                </c:pt>
                <c:pt idx="9">
                  <c:v>Sep-Oct</c:v>
                </c:pt>
                <c:pt idx="10">
                  <c:v>Oct-Nov</c:v>
                </c:pt>
                <c:pt idx="11">
                  <c:v>Nov-Dec</c:v>
                </c:pt>
              </c:strCache>
            </c:strRef>
          </c:cat>
          <c:val>
            <c:numRef>
              <c:f>Density!$Q$23:$AB$23</c:f>
              <c:numCache>
                <c:formatCode>0.00000</c:formatCode>
                <c:ptCount val="12"/>
                <c:pt idx="0">
                  <c:v>9.8262400000000003</c:v>
                </c:pt>
                <c:pt idx="1">
                  <c:v>27.824210000000001</c:v>
                </c:pt>
                <c:pt idx="2">
                  <c:v>24.474959999999999</c:v>
                </c:pt>
                <c:pt idx="3">
                  <c:v>3.8035800000000002</c:v>
                </c:pt>
                <c:pt idx="4">
                  <c:v>2.5439361200000001</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2-499E-4EF7-ABEE-D4AF81BDBBBF}"/>
            </c:ext>
          </c:extLst>
        </c:ser>
        <c:dLbls>
          <c:showLegendKey val="0"/>
          <c:showVal val="0"/>
          <c:showCatName val="0"/>
          <c:showSerName val="0"/>
          <c:showPercent val="0"/>
          <c:showBubbleSize val="0"/>
        </c:dLbls>
        <c:marker val="1"/>
        <c:smooth val="0"/>
        <c:axId val="1469944431"/>
        <c:axId val="1469944847"/>
      </c:lineChart>
      <c:catAx>
        <c:axId val="1469944431"/>
        <c:scaling>
          <c:orientation val="minMax"/>
        </c:scaling>
        <c:delete val="0"/>
        <c:axPos val="b"/>
        <c:numFmt formatCode="General" sourceLinked="1"/>
        <c:majorTickMark val="cross"/>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69944847"/>
        <c:crosses val="autoZero"/>
        <c:auto val="1"/>
        <c:lblAlgn val="ctr"/>
        <c:lblOffset val="100"/>
        <c:noMultiLvlLbl val="0"/>
      </c:catAx>
      <c:valAx>
        <c:axId val="14699448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a:solidFill>
                      <a:sysClr val="windowText" lastClr="000000"/>
                    </a:solidFill>
                    <a:latin typeface="Times New Roman" panose="02020603050405020304" pitchFamily="18" charset="0"/>
                    <a:cs typeface="Times New Roman" panose="02020603050405020304" pitchFamily="18" charset="0"/>
                  </a:rPr>
                  <a:t>Density per Acre</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69944431"/>
        <c:crosses val="autoZero"/>
        <c:crossBetween val="between"/>
      </c:valAx>
      <c:spPr>
        <a:noFill/>
        <a:ln>
          <a:noFill/>
        </a:ln>
        <a:effectLst/>
      </c:spPr>
    </c:plotArea>
    <c:legend>
      <c:legendPos val="r"/>
      <c:layout>
        <c:manualLayout>
          <c:xMode val="edge"/>
          <c:yMode val="edge"/>
          <c:x val="0.86059783235062259"/>
          <c:y val="8.388863032390162E-2"/>
          <c:w val="0.11891045883909515"/>
          <c:h val="0.148527106170666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12700">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0" i="0" baseline="0" dirty="0">
                <a:solidFill>
                  <a:sysClr val="windowText" lastClr="000000"/>
                </a:solidFill>
                <a:effectLst/>
                <a:latin typeface="Times New Roman" panose="02020603050405020304" pitchFamily="18" charset="0"/>
                <a:cs typeface="Times New Roman" panose="02020603050405020304" pitchFamily="18" charset="0"/>
              </a:rPr>
              <a:t>Density of </a:t>
            </a:r>
            <a:r>
              <a:rPr lang="en-US" sz="1600" b="0" i="1" baseline="0" dirty="0" err="1">
                <a:solidFill>
                  <a:sysClr val="windowText" lastClr="000000"/>
                </a:solidFill>
                <a:effectLst/>
                <a:latin typeface="Times New Roman" panose="02020603050405020304" pitchFamily="18" charset="0"/>
                <a:cs typeface="Times New Roman" panose="02020603050405020304" pitchFamily="18" charset="0"/>
              </a:rPr>
              <a:t>Baiomys</a:t>
            </a:r>
            <a:r>
              <a:rPr lang="en-US" sz="1600" b="0" i="1" baseline="0" dirty="0">
                <a:solidFill>
                  <a:sysClr val="windowText" lastClr="000000"/>
                </a:solidFill>
                <a:effectLst/>
                <a:latin typeface="Times New Roman" panose="02020603050405020304" pitchFamily="18" charset="0"/>
                <a:cs typeface="Times New Roman" panose="02020603050405020304" pitchFamily="18" charset="0"/>
              </a:rPr>
              <a:t> </a:t>
            </a:r>
            <a:r>
              <a:rPr lang="en-US" sz="1600" b="0" i="1" baseline="0" dirty="0" err="1">
                <a:solidFill>
                  <a:sysClr val="windowText" lastClr="000000"/>
                </a:solidFill>
                <a:effectLst/>
                <a:latin typeface="Times New Roman" panose="02020603050405020304" pitchFamily="18" charset="0"/>
                <a:cs typeface="Times New Roman" panose="02020603050405020304" pitchFamily="18" charset="0"/>
              </a:rPr>
              <a:t>taylori</a:t>
            </a:r>
            <a:r>
              <a:rPr lang="en-US" sz="1600" b="0" i="1" baseline="0" dirty="0">
                <a:solidFill>
                  <a:sysClr val="windowText" lastClr="000000"/>
                </a:solidFill>
                <a:effectLst/>
                <a:latin typeface="Times New Roman" panose="02020603050405020304" pitchFamily="18" charset="0"/>
                <a:cs typeface="Times New Roman" panose="02020603050405020304" pitchFamily="18" charset="0"/>
              </a:rPr>
              <a:t> </a:t>
            </a:r>
            <a:r>
              <a:rPr lang="en-US" sz="1600" b="0" i="0" baseline="0" dirty="0">
                <a:solidFill>
                  <a:sysClr val="windowText" lastClr="000000"/>
                </a:solidFill>
                <a:effectLst/>
                <a:latin typeface="Times New Roman" panose="02020603050405020304" pitchFamily="18" charset="0"/>
                <a:cs typeface="Times New Roman" panose="02020603050405020304" pitchFamily="18" charset="0"/>
              </a:rPr>
              <a:t>in the Grass Habitat of Firebase Libby</a:t>
            </a:r>
            <a:endParaRPr lang="en-US" sz="1600" dirty="0">
              <a:solidFill>
                <a:sysClr val="windowText" lastClr="000000"/>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0876706297800541"/>
          <c:y val="7.8766978586053693E-2"/>
          <c:w val="0.8630714743427208"/>
          <c:h val="0.86692632592213714"/>
        </c:manualLayout>
      </c:layout>
      <c:lineChart>
        <c:grouping val="standard"/>
        <c:varyColors val="0"/>
        <c:ser>
          <c:idx val="0"/>
          <c:order val="0"/>
          <c:tx>
            <c:v>2020</c:v>
          </c:tx>
          <c:spPr>
            <a:ln w="28575" cap="rnd">
              <a:solidFill>
                <a:schemeClr val="accent2"/>
              </a:solidFill>
              <a:round/>
            </a:ln>
            <a:effectLst/>
          </c:spPr>
          <c:marker>
            <c:symbol val="circle"/>
            <c:size val="5"/>
            <c:spPr>
              <a:solidFill>
                <a:schemeClr val="accent2"/>
              </a:solidFill>
              <a:ln w="76200">
                <a:solidFill>
                  <a:schemeClr val="accent2"/>
                </a:solidFill>
              </a:ln>
              <a:effectLst/>
            </c:spPr>
          </c:marker>
          <c:cat>
            <c:strRef>
              <c:f>Density!$Q$35:$AB$35</c:f>
              <c:strCache>
                <c:ptCount val="12"/>
                <c:pt idx="0">
                  <c:v>Dec-Jan</c:v>
                </c:pt>
                <c:pt idx="1">
                  <c:v>Jan-Feb</c:v>
                </c:pt>
                <c:pt idx="2">
                  <c:v>Feb-Mar</c:v>
                </c:pt>
                <c:pt idx="3">
                  <c:v>Mar-Apr</c:v>
                </c:pt>
                <c:pt idx="4">
                  <c:v>Apr-May</c:v>
                </c:pt>
                <c:pt idx="5">
                  <c:v>May-Jun</c:v>
                </c:pt>
                <c:pt idx="6">
                  <c:v>Jun-Jul</c:v>
                </c:pt>
                <c:pt idx="7">
                  <c:v>Jul-Aug</c:v>
                </c:pt>
                <c:pt idx="8">
                  <c:v>Aug-Sep</c:v>
                </c:pt>
                <c:pt idx="9">
                  <c:v>Sep-Oct</c:v>
                </c:pt>
                <c:pt idx="10">
                  <c:v>Oct-Nov</c:v>
                </c:pt>
                <c:pt idx="11">
                  <c:v>Nov-Dec</c:v>
                </c:pt>
              </c:strCache>
            </c:strRef>
          </c:cat>
          <c:val>
            <c:numRef>
              <c:f>Density!$Q$37:$AB$37</c:f>
              <c:numCache>
                <c:formatCode>0.00000</c:formatCode>
                <c:ptCount val="12"/>
                <c:pt idx="0">
                  <c:v>0</c:v>
                </c:pt>
                <c:pt idx="1">
                  <c:v>0</c:v>
                </c:pt>
                <c:pt idx="2">
                  <c:v>0</c:v>
                </c:pt>
                <c:pt idx="3">
                  <c:v>0</c:v>
                </c:pt>
                <c:pt idx="4">
                  <c:v>0</c:v>
                </c:pt>
                <c:pt idx="5">
                  <c:v>0</c:v>
                </c:pt>
                <c:pt idx="6">
                  <c:v>0</c:v>
                </c:pt>
                <c:pt idx="7">
                  <c:v>0</c:v>
                </c:pt>
                <c:pt idx="8">
                  <c:v>0</c:v>
                </c:pt>
                <c:pt idx="9">
                  <c:v>0</c:v>
                </c:pt>
                <c:pt idx="10">
                  <c:v>1.78492177</c:v>
                </c:pt>
                <c:pt idx="11">
                  <c:v>5.7540247500000001</c:v>
                </c:pt>
              </c:numCache>
            </c:numRef>
          </c:val>
          <c:smooth val="0"/>
          <c:extLst>
            <c:ext xmlns:c16="http://schemas.microsoft.com/office/drawing/2014/chart" uri="{C3380CC4-5D6E-409C-BE32-E72D297353CC}">
              <c16:uniqueId val="{00000000-1C7B-4379-8DEC-B2317DF9FD05}"/>
            </c:ext>
          </c:extLst>
        </c:ser>
        <c:ser>
          <c:idx val="1"/>
          <c:order val="1"/>
          <c:tx>
            <c:v>2021</c:v>
          </c:tx>
          <c:spPr>
            <a:ln w="28575" cap="rnd">
              <a:solidFill>
                <a:srgbClr val="00B050"/>
              </a:solidFill>
              <a:round/>
            </a:ln>
            <a:effectLst/>
          </c:spPr>
          <c:marker>
            <c:symbol val="circle"/>
            <c:size val="5"/>
            <c:spPr>
              <a:solidFill>
                <a:srgbClr val="00B050"/>
              </a:solidFill>
              <a:ln w="76200">
                <a:solidFill>
                  <a:srgbClr val="00B050"/>
                </a:solidFill>
              </a:ln>
              <a:effectLst/>
            </c:spPr>
          </c:marker>
          <c:cat>
            <c:strRef>
              <c:f>Density!$Q$35:$AB$35</c:f>
              <c:strCache>
                <c:ptCount val="12"/>
                <c:pt idx="0">
                  <c:v>Dec-Jan</c:v>
                </c:pt>
                <c:pt idx="1">
                  <c:v>Jan-Feb</c:v>
                </c:pt>
                <c:pt idx="2">
                  <c:v>Feb-Mar</c:v>
                </c:pt>
                <c:pt idx="3">
                  <c:v>Mar-Apr</c:v>
                </c:pt>
                <c:pt idx="4">
                  <c:v>Apr-May</c:v>
                </c:pt>
                <c:pt idx="5">
                  <c:v>May-Jun</c:v>
                </c:pt>
                <c:pt idx="6">
                  <c:v>Jun-Jul</c:v>
                </c:pt>
                <c:pt idx="7">
                  <c:v>Jul-Aug</c:v>
                </c:pt>
                <c:pt idx="8">
                  <c:v>Aug-Sep</c:v>
                </c:pt>
                <c:pt idx="9">
                  <c:v>Sep-Oct</c:v>
                </c:pt>
                <c:pt idx="10">
                  <c:v>Oct-Nov</c:v>
                </c:pt>
                <c:pt idx="11">
                  <c:v>Nov-Dec</c:v>
                </c:pt>
              </c:strCache>
            </c:strRef>
          </c:cat>
          <c:val>
            <c:numRef>
              <c:f>Density!$Q$38:$AB$38</c:f>
              <c:numCache>
                <c:formatCode>0.00000</c:formatCode>
                <c:ptCount val="12"/>
                <c:pt idx="0" formatCode="General">
                  <c:v>9.2747268999999992</c:v>
                </c:pt>
                <c:pt idx="1">
                  <c:v>0</c:v>
                </c:pt>
                <c:pt idx="2">
                  <c:v>0</c:v>
                </c:pt>
                <c:pt idx="3">
                  <c:v>0</c:v>
                </c:pt>
                <c:pt idx="4">
                  <c:v>23.279679000000002</c:v>
                </c:pt>
                <c:pt idx="5">
                  <c:v>13.51559</c:v>
                </c:pt>
                <c:pt idx="6">
                  <c:v>0</c:v>
                </c:pt>
                <c:pt idx="7">
                  <c:v>0.80718500000000004</c:v>
                </c:pt>
                <c:pt idx="8" formatCode="General">
                  <c:v>1.0305299999999999</c:v>
                </c:pt>
                <c:pt idx="9" formatCode="General">
                  <c:v>1.93224</c:v>
                </c:pt>
                <c:pt idx="10">
                  <c:v>0</c:v>
                </c:pt>
                <c:pt idx="11">
                  <c:v>0</c:v>
                </c:pt>
              </c:numCache>
            </c:numRef>
          </c:val>
          <c:smooth val="0"/>
          <c:extLst>
            <c:ext xmlns:c16="http://schemas.microsoft.com/office/drawing/2014/chart" uri="{C3380CC4-5D6E-409C-BE32-E72D297353CC}">
              <c16:uniqueId val="{00000001-1C7B-4379-8DEC-B2317DF9FD05}"/>
            </c:ext>
          </c:extLst>
        </c:ser>
        <c:ser>
          <c:idx val="2"/>
          <c:order val="2"/>
          <c:tx>
            <c:v>2022</c:v>
          </c:tx>
          <c:spPr>
            <a:ln w="28575" cap="rnd">
              <a:solidFill>
                <a:srgbClr val="FFC000"/>
              </a:solidFill>
              <a:round/>
            </a:ln>
            <a:effectLst/>
          </c:spPr>
          <c:marker>
            <c:symbol val="circle"/>
            <c:size val="5"/>
            <c:spPr>
              <a:solidFill>
                <a:srgbClr val="FFC000"/>
              </a:solidFill>
              <a:ln w="76200">
                <a:solidFill>
                  <a:srgbClr val="FFC000"/>
                </a:solidFill>
              </a:ln>
              <a:effectLst/>
            </c:spPr>
          </c:marker>
          <c:cat>
            <c:strRef>
              <c:f>Density!$Q$35:$AB$35</c:f>
              <c:strCache>
                <c:ptCount val="12"/>
                <c:pt idx="0">
                  <c:v>Dec-Jan</c:v>
                </c:pt>
                <c:pt idx="1">
                  <c:v>Jan-Feb</c:v>
                </c:pt>
                <c:pt idx="2">
                  <c:v>Feb-Mar</c:v>
                </c:pt>
                <c:pt idx="3">
                  <c:v>Mar-Apr</c:v>
                </c:pt>
                <c:pt idx="4">
                  <c:v>Apr-May</c:v>
                </c:pt>
                <c:pt idx="5">
                  <c:v>May-Jun</c:v>
                </c:pt>
                <c:pt idx="6">
                  <c:v>Jun-Jul</c:v>
                </c:pt>
                <c:pt idx="7">
                  <c:v>Jul-Aug</c:v>
                </c:pt>
                <c:pt idx="8">
                  <c:v>Aug-Sep</c:v>
                </c:pt>
                <c:pt idx="9">
                  <c:v>Sep-Oct</c:v>
                </c:pt>
                <c:pt idx="10">
                  <c:v>Oct-Nov</c:v>
                </c:pt>
                <c:pt idx="11">
                  <c:v>Nov-Dec</c:v>
                </c:pt>
              </c:strCache>
            </c:strRef>
          </c:cat>
          <c:val>
            <c:numRef>
              <c:f>Density!$Q$39:$AB$39</c:f>
              <c:numCache>
                <c:formatCode>General</c:formatCode>
                <c:ptCount val="12"/>
                <c:pt idx="0" formatCode="0.00000">
                  <c:v>0</c:v>
                </c:pt>
                <c:pt idx="1">
                  <c:v>7.1396899999999999</c:v>
                </c:pt>
                <c:pt idx="2" formatCode="0.00000">
                  <c:v>19.525569999999998</c:v>
                </c:pt>
                <c:pt idx="3">
                  <c:v>2.5558399999999999</c:v>
                </c:pt>
                <c:pt idx="4">
                  <c:v>1.1604781399999999</c:v>
                </c:pt>
                <c:pt idx="5" formatCode="0.00000">
                  <c:v>0</c:v>
                </c:pt>
                <c:pt idx="6" formatCode="0.00000">
                  <c:v>0</c:v>
                </c:pt>
                <c:pt idx="7" formatCode="0.00000">
                  <c:v>0.83010558999999995</c:v>
                </c:pt>
                <c:pt idx="8">
                  <c:v>0.51526256000000004</c:v>
                </c:pt>
                <c:pt idx="9" formatCode="0.00000">
                  <c:v>0</c:v>
                </c:pt>
                <c:pt idx="10" formatCode="0.00000">
                  <c:v>20.610502400000001</c:v>
                </c:pt>
                <c:pt idx="11" formatCode="0.00000">
                  <c:v>0</c:v>
                </c:pt>
              </c:numCache>
            </c:numRef>
          </c:val>
          <c:smooth val="0"/>
          <c:extLst>
            <c:ext xmlns:c16="http://schemas.microsoft.com/office/drawing/2014/chart" uri="{C3380CC4-5D6E-409C-BE32-E72D297353CC}">
              <c16:uniqueId val="{00000002-1C7B-4379-8DEC-B2317DF9FD05}"/>
            </c:ext>
          </c:extLst>
        </c:ser>
        <c:dLbls>
          <c:showLegendKey val="0"/>
          <c:showVal val="0"/>
          <c:showCatName val="0"/>
          <c:showSerName val="0"/>
          <c:showPercent val="0"/>
          <c:showBubbleSize val="0"/>
        </c:dLbls>
        <c:marker val="1"/>
        <c:smooth val="0"/>
        <c:axId val="1625880799"/>
        <c:axId val="1625881215"/>
      </c:lineChart>
      <c:catAx>
        <c:axId val="1625880799"/>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25881215"/>
        <c:crosses val="autoZero"/>
        <c:auto val="1"/>
        <c:lblAlgn val="ctr"/>
        <c:lblOffset val="100"/>
        <c:noMultiLvlLbl val="0"/>
      </c:catAx>
      <c:valAx>
        <c:axId val="162588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0" i="0" baseline="0">
                    <a:solidFill>
                      <a:sysClr val="windowText" lastClr="000000"/>
                    </a:solidFill>
                    <a:effectLst/>
                    <a:latin typeface="Times New Roman" panose="02020603050405020304" pitchFamily="18" charset="0"/>
                    <a:cs typeface="Times New Roman" panose="02020603050405020304" pitchFamily="18" charset="0"/>
                  </a:rPr>
                  <a:t>Density per Acre</a:t>
                </a:r>
                <a:endParaRPr lang="en-US" sz="1200">
                  <a:solidFill>
                    <a:sysClr val="windowText" lastClr="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sz="1200">
                    <a:solidFill>
                      <a:sysClr val="windowText" lastClr="000000"/>
                    </a:solidFill>
                    <a:latin typeface="Times New Roman" panose="02020603050405020304" pitchFamily="18" charset="0"/>
                    <a:cs typeface="Times New Roman" panose="02020603050405020304" pitchFamily="18" charset="0"/>
                  </a:defRPr>
                </a:pPr>
                <a:endParaRPr lang="en-US" sz="1200">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25880799"/>
        <c:crosses val="autoZero"/>
        <c:crossBetween val="between"/>
      </c:valAx>
      <c:spPr>
        <a:noFill/>
        <a:ln>
          <a:noFill/>
        </a:ln>
        <a:effectLst/>
      </c:spPr>
    </c:plotArea>
    <c:legend>
      <c:legendPos val="r"/>
      <c:layout>
        <c:manualLayout>
          <c:xMode val="edge"/>
          <c:yMode val="edge"/>
          <c:x val="0.87816215418800736"/>
          <c:y val="9.9331419775932697E-2"/>
          <c:w val="7.903944826823163E-2"/>
          <c:h val="0.11593886358834901"/>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127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41E414-ABE8-4549-9139-0B244D61E14F}"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EB627-8EB3-4AE1-90B1-31D713A87F3A}" type="slidenum">
              <a:rPr lang="en-US" smtClean="0"/>
              <a:t>‹#›</a:t>
            </a:fld>
            <a:endParaRPr lang="en-US"/>
          </a:p>
        </p:txBody>
      </p:sp>
    </p:spTree>
    <p:extLst>
      <p:ext uri="{BB962C8B-B14F-4D97-AF65-F5344CB8AC3E}">
        <p14:creationId xmlns:p14="http://schemas.microsoft.com/office/powerpoint/2010/main" val="374552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1E414-ABE8-4549-9139-0B244D61E14F}"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EB627-8EB3-4AE1-90B1-31D713A87F3A}" type="slidenum">
              <a:rPr lang="en-US" smtClean="0"/>
              <a:t>‹#›</a:t>
            </a:fld>
            <a:endParaRPr lang="en-US"/>
          </a:p>
        </p:txBody>
      </p:sp>
    </p:spTree>
    <p:extLst>
      <p:ext uri="{BB962C8B-B14F-4D97-AF65-F5344CB8AC3E}">
        <p14:creationId xmlns:p14="http://schemas.microsoft.com/office/powerpoint/2010/main" val="254260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1E414-ABE8-4549-9139-0B244D61E14F}"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EB627-8EB3-4AE1-90B1-31D713A87F3A}" type="slidenum">
              <a:rPr lang="en-US" smtClean="0"/>
              <a:t>‹#›</a:t>
            </a:fld>
            <a:endParaRPr lang="en-US"/>
          </a:p>
        </p:txBody>
      </p:sp>
    </p:spTree>
    <p:extLst>
      <p:ext uri="{BB962C8B-B14F-4D97-AF65-F5344CB8AC3E}">
        <p14:creationId xmlns:p14="http://schemas.microsoft.com/office/powerpoint/2010/main" val="424178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1E414-ABE8-4549-9139-0B244D61E14F}"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EB627-8EB3-4AE1-90B1-31D713A87F3A}" type="slidenum">
              <a:rPr lang="en-US" smtClean="0"/>
              <a:t>‹#›</a:t>
            </a:fld>
            <a:endParaRPr lang="en-US"/>
          </a:p>
        </p:txBody>
      </p:sp>
    </p:spTree>
    <p:extLst>
      <p:ext uri="{BB962C8B-B14F-4D97-AF65-F5344CB8AC3E}">
        <p14:creationId xmlns:p14="http://schemas.microsoft.com/office/powerpoint/2010/main" val="302152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41E414-ABE8-4549-9139-0B244D61E14F}"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EB627-8EB3-4AE1-90B1-31D713A87F3A}" type="slidenum">
              <a:rPr lang="en-US" smtClean="0"/>
              <a:t>‹#›</a:t>
            </a:fld>
            <a:endParaRPr lang="en-US"/>
          </a:p>
        </p:txBody>
      </p:sp>
    </p:spTree>
    <p:extLst>
      <p:ext uri="{BB962C8B-B14F-4D97-AF65-F5344CB8AC3E}">
        <p14:creationId xmlns:p14="http://schemas.microsoft.com/office/powerpoint/2010/main" val="136363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41E414-ABE8-4549-9139-0B244D61E14F}"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EB627-8EB3-4AE1-90B1-31D713A87F3A}" type="slidenum">
              <a:rPr lang="en-US" smtClean="0"/>
              <a:t>‹#›</a:t>
            </a:fld>
            <a:endParaRPr lang="en-US"/>
          </a:p>
        </p:txBody>
      </p:sp>
    </p:spTree>
    <p:extLst>
      <p:ext uri="{BB962C8B-B14F-4D97-AF65-F5344CB8AC3E}">
        <p14:creationId xmlns:p14="http://schemas.microsoft.com/office/powerpoint/2010/main" val="330530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41E414-ABE8-4549-9139-0B244D61E14F}" type="datetimeFigureOut">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EB627-8EB3-4AE1-90B1-31D713A87F3A}" type="slidenum">
              <a:rPr lang="en-US" smtClean="0"/>
              <a:t>‹#›</a:t>
            </a:fld>
            <a:endParaRPr lang="en-US"/>
          </a:p>
        </p:txBody>
      </p:sp>
    </p:spTree>
    <p:extLst>
      <p:ext uri="{BB962C8B-B14F-4D97-AF65-F5344CB8AC3E}">
        <p14:creationId xmlns:p14="http://schemas.microsoft.com/office/powerpoint/2010/main" val="166883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41E414-ABE8-4549-9139-0B244D61E14F}" type="datetimeFigureOut">
              <a:rPr lang="en-US" smtClean="0"/>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EB627-8EB3-4AE1-90B1-31D713A87F3A}" type="slidenum">
              <a:rPr lang="en-US" smtClean="0"/>
              <a:t>‹#›</a:t>
            </a:fld>
            <a:endParaRPr lang="en-US"/>
          </a:p>
        </p:txBody>
      </p:sp>
    </p:spTree>
    <p:extLst>
      <p:ext uri="{BB962C8B-B14F-4D97-AF65-F5344CB8AC3E}">
        <p14:creationId xmlns:p14="http://schemas.microsoft.com/office/powerpoint/2010/main" val="113487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1E414-ABE8-4549-9139-0B244D61E14F}" type="datetimeFigureOut">
              <a:rPr lang="en-US" smtClean="0"/>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EB627-8EB3-4AE1-90B1-31D713A87F3A}" type="slidenum">
              <a:rPr lang="en-US" smtClean="0"/>
              <a:t>‹#›</a:t>
            </a:fld>
            <a:endParaRPr lang="en-US"/>
          </a:p>
        </p:txBody>
      </p:sp>
    </p:spTree>
    <p:extLst>
      <p:ext uri="{BB962C8B-B14F-4D97-AF65-F5344CB8AC3E}">
        <p14:creationId xmlns:p14="http://schemas.microsoft.com/office/powerpoint/2010/main" val="357154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1C41E414-ABE8-4549-9139-0B244D61E14F}"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EB627-8EB3-4AE1-90B1-31D713A87F3A}" type="slidenum">
              <a:rPr lang="en-US" smtClean="0"/>
              <a:t>‹#›</a:t>
            </a:fld>
            <a:endParaRPr lang="en-US"/>
          </a:p>
        </p:txBody>
      </p:sp>
    </p:spTree>
    <p:extLst>
      <p:ext uri="{BB962C8B-B14F-4D97-AF65-F5344CB8AC3E}">
        <p14:creationId xmlns:p14="http://schemas.microsoft.com/office/powerpoint/2010/main" val="297395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1C41E414-ABE8-4549-9139-0B244D61E14F}"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EB627-8EB3-4AE1-90B1-31D713A87F3A}" type="slidenum">
              <a:rPr lang="en-US" smtClean="0"/>
              <a:t>‹#›</a:t>
            </a:fld>
            <a:endParaRPr lang="en-US"/>
          </a:p>
        </p:txBody>
      </p:sp>
    </p:spTree>
    <p:extLst>
      <p:ext uri="{BB962C8B-B14F-4D97-AF65-F5344CB8AC3E}">
        <p14:creationId xmlns:p14="http://schemas.microsoft.com/office/powerpoint/2010/main" val="349241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1C41E414-ABE8-4549-9139-0B244D61E14F}" type="datetimeFigureOut">
              <a:rPr lang="en-US" smtClean="0"/>
              <a:t>3/13/2023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01BEB627-8EB3-4AE1-90B1-31D713A87F3A}" type="slidenum">
              <a:rPr lang="en-US" smtClean="0"/>
              <a:t>‹#›</a:t>
            </a:fld>
            <a:endParaRPr lang="en-US"/>
          </a:p>
        </p:txBody>
      </p:sp>
    </p:spTree>
    <p:extLst>
      <p:ext uri="{BB962C8B-B14F-4D97-AF65-F5344CB8AC3E}">
        <p14:creationId xmlns:p14="http://schemas.microsoft.com/office/powerpoint/2010/main" val="134186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8.jpeg"/><Relationship Id="rId3" Type="http://schemas.openxmlformats.org/officeDocument/2006/relationships/chart" Target="../charts/chart1.xml"/><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image" Target="../media/image1.png"/><Relationship Id="rId16"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6.tif"/><Relationship Id="rId5" Type="http://schemas.openxmlformats.org/officeDocument/2006/relationships/image" Target="../media/image2.jpeg"/><Relationship Id="rId15" Type="http://schemas.openxmlformats.org/officeDocument/2006/relationships/image" Target="../media/image10.tif"/><Relationship Id="rId10" Type="http://schemas.openxmlformats.org/officeDocument/2006/relationships/image" Target="../media/image5.jpeg"/><Relationship Id="rId4" Type="http://schemas.openxmlformats.org/officeDocument/2006/relationships/chart" Target="../charts/chart2.xml"/><Relationship Id="rId9" Type="http://schemas.openxmlformats.org/officeDocument/2006/relationships/chart" Target="../charts/chart4.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7"/>
          <p:cNvSpPr txBox="1"/>
          <p:nvPr/>
        </p:nvSpPr>
        <p:spPr>
          <a:xfrm>
            <a:off x="997870" y="5642804"/>
            <a:ext cx="9152181" cy="15142607"/>
          </a:xfrm>
          <a:prstGeom prst="rect">
            <a:avLst/>
          </a:prstGeom>
          <a:noFill/>
          <a:ln>
            <a:noFill/>
          </a:ln>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Introduction</a:t>
            </a:r>
          </a:p>
          <a:p>
            <a:pPr indent="457200"/>
            <a:r>
              <a:rPr lang="en-US" sz="3300" dirty="0">
                <a:latin typeface="Times New Roman" panose="02020603050405020304" pitchFamily="18" charset="0"/>
                <a:cs typeface="Times New Roman" panose="02020603050405020304" pitchFamily="18" charset="0"/>
              </a:rPr>
              <a:t>Small mammals such as mice are a linkage species; a link between plants they consume and carnivores that predate them. Tracking the diversity of small mammals within a habitat can provide a better understanding of the health of that ecosystem and the important roles they play in shaping the ecosystem (</a:t>
            </a:r>
            <a:r>
              <a:rPr lang="en-US" sz="3300" dirty="0" err="1">
                <a:latin typeface="Times New Roman" panose="02020603050405020304" pitchFamily="18" charset="0"/>
                <a:cs typeface="Times New Roman" panose="02020603050405020304" pitchFamily="18" charset="0"/>
              </a:rPr>
              <a:t>Schmidly</a:t>
            </a:r>
            <a:r>
              <a:rPr lang="en-US" sz="3300" dirty="0">
                <a:latin typeface="Times New Roman" panose="02020603050405020304" pitchFamily="18" charset="0"/>
                <a:cs typeface="Times New Roman" panose="02020603050405020304" pitchFamily="18" charset="0"/>
              </a:rPr>
              <a:t> &amp; Bradley, 2016). The big country region of Texas is poorly assessed when it comes to mammal populations. Outside of several publications reporting county records no systematic survey of mammals in this region has been published (Hanson et al. 1998; Campbell et al., 2002; Goetze and Nelson, 2009; Lee et al. 2010). A more systematic effort to assess the population and community diversity of mammals in this region would aid in understanding the ecological impacts of changes in the environment.</a:t>
            </a:r>
          </a:p>
          <a:p>
            <a:pPr indent="457200"/>
            <a:endParaRPr lang="en-US" sz="4000" b="1" dirty="0">
              <a:latin typeface="Times New Roman" panose="02020603050405020304" pitchFamily="18" charset="0"/>
              <a:cs typeface="Times New Roman" panose="02020603050405020304" pitchFamily="18" charset="0"/>
            </a:endParaRPr>
          </a:p>
          <a:p>
            <a:pPr lvl="0" algn="ctr"/>
            <a:r>
              <a:rPr lang="en-US" sz="4000" b="1" dirty="0">
                <a:latin typeface="Times New Roman" panose="02020603050405020304" pitchFamily="18" charset="0"/>
                <a:cs typeface="Times New Roman" panose="02020603050405020304" pitchFamily="18" charset="0"/>
              </a:rPr>
              <a:t>Objectives</a:t>
            </a:r>
          </a:p>
          <a:p>
            <a:pPr marL="457200" lvl="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Trap and identify small mammal species at Firebase Libby</a:t>
            </a:r>
          </a:p>
          <a:p>
            <a:pPr marL="457200" lvl="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Evaluate mammal diversity in each habitat</a:t>
            </a:r>
          </a:p>
          <a:p>
            <a:pPr marL="457200" lvl="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Estimate population densities </a:t>
            </a:r>
          </a:p>
          <a:p>
            <a:endParaRPr lang="en-US" sz="33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300" dirty="0">
              <a:latin typeface="Times New Roman" panose="02020603050405020304" pitchFamily="18" charset="0"/>
              <a:cs typeface="Times New Roman" panose="02020603050405020304" pitchFamily="18" charset="0"/>
            </a:endParaRPr>
          </a:p>
        </p:txBody>
      </p:sp>
      <p:sp>
        <p:nvSpPr>
          <p:cNvPr id="45" name="Rectangle 44"/>
          <p:cNvSpPr/>
          <p:nvPr/>
        </p:nvSpPr>
        <p:spPr>
          <a:xfrm>
            <a:off x="11046627" y="5940167"/>
            <a:ext cx="21945600" cy="3657600"/>
          </a:xfrm>
          <a:prstGeom prst="rect">
            <a:avLst/>
          </a:prstGeom>
          <a:solidFill>
            <a:srgbClr val="6F18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053957" y="5896039"/>
            <a:ext cx="21930939" cy="36673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solidFill>
                  <a:schemeClr val="bg1"/>
                </a:solidFill>
                <a:latin typeface="Times New Roman" panose="02020603050405020304" pitchFamily="18" charset="0"/>
                <a:cs typeface="Times New Roman" panose="02020603050405020304" pitchFamily="18" charset="0"/>
              </a:rPr>
              <a:t>Peromyscus </a:t>
            </a:r>
            <a:r>
              <a:rPr lang="en-US" sz="6600" i="1" dirty="0" err="1">
                <a:solidFill>
                  <a:schemeClr val="bg1"/>
                </a:solidFill>
                <a:latin typeface="Times New Roman" panose="02020603050405020304" pitchFamily="18" charset="0"/>
                <a:cs typeface="Times New Roman" panose="02020603050405020304" pitchFamily="18" charset="0"/>
              </a:rPr>
              <a:t>attwateri</a:t>
            </a:r>
            <a:r>
              <a:rPr lang="en-US" sz="6600" i="1" dirty="0">
                <a:solidFill>
                  <a:schemeClr val="bg1"/>
                </a:solidFill>
                <a:latin typeface="Times New Roman" panose="02020603050405020304" pitchFamily="18" charset="0"/>
                <a:cs typeface="Times New Roman" panose="02020603050405020304" pitchFamily="18" charset="0"/>
              </a:rPr>
              <a:t> </a:t>
            </a:r>
            <a:r>
              <a:rPr lang="en-US" sz="6600" dirty="0">
                <a:solidFill>
                  <a:schemeClr val="bg1"/>
                </a:solidFill>
                <a:latin typeface="Times New Roman" panose="02020603050405020304" pitchFamily="18" charset="0"/>
                <a:cs typeface="Times New Roman" panose="02020603050405020304" pitchFamily="18" charset="0"/>
              </a:rPr>
              <a:t>dominates the wood habitat.</a:t>
            </a:r>
          </a:p>
          <a:p>
            <a:pPr algn="ctr"/>
            <a:r>
              <a:rPr lang="en-US" sz="6600" dirty="0">
                <a:solidFill>
                  <a:schemeClr val="bg1"/>
                </a:solidFill>
                <a:latin typeface="Times New Roman" panose="02020603050405020304" pitchFamily="18" charset="0"/>
                <a:cs typeface="Times New Roman" panose="02020603050405020304" pitchFamily="18" charset="0"/>
              </a:rPr>
              <a:t>The grass habitat is more diverse than the wood habitat.</a:t>
            </a:r>
          </a:p>
          <a:p>
            <a:pPr algn="ctr"/>
            <a:r>
              <a:rPr lang="en-US" sz="6600" dirty="0">
                <a:solidFill>
                  <a:schemeClr val="bg1"/>
                </a:solidFill>
                <a:latin typeface="Times New Roman" panose="02020603050405020304" pitchFamily="18" charset="0"/>
                <a:cs typeface="Times New Roman" panose="02020603050405020304" pitchFamily="18" charset="0"/>
              </a:rPr>
              <a:t>There are ~20 </a:t>
            </a:r>
            <a:r>
              <a:rPr lang="en-US" sz="6600" i="1" dirty="0">
                <a:solidFill>
                  <a:schemeClr val="bg1"/>
                </a:solidFill>
                <a:latin typeface="Times New Roman" panose="02020603050405020304" pitchFamily="18" charset="0"/>
                <a:cs typeface="Times New Roman" panose="02020603050405020304" pitchFamily="18" charset="0"/>
              </a:rPr>
              <a:t>Peromyscus </a:t>
            </a:r>
            <a:r>
              <a:rPr lang="en-US" sz="6600" i="1" dirty="0" err="1">
                <a:solidFill>
                  <a:schemeClr val="bg1"/>
                </a:solidFill>
                <a:latin typeface="Times New Roman" panose="02020603050405020304" pitchFamily="18" charset="0"/>
                <a:cs typeface="Times New Roman" panose="02020603050405020304" pitchFamily="18" charset="0"/>
              </a:rPr>
              <a:t>attwateri</a:t>
            </a:r>
            <a:r>
              <a:rPr lang="en-US" sz="6600" i="1" dirty="0">
                <a:solidFill>
                  <a:schemeClr val="bg1"/>
                </a:solidFill>
                <a:latin typeface="Times New Roman" panose="02020603050405020304" pitchFamily="18" charset="0"/>
                <a:cs typeface="Times New Roman" panose="02020603050405020304" pitchFamily="18" charset="0"/>
              </a:rPr>
              <a:t> </a:t>
            </a:r>
            <a:r>
              <a:rPr lang="en-US" sz="6600" dirty="0">
                <a:solidFill>
                  <a:schemeClr val="bg1"/>
                </a:solidFill>
                <a:latin typeface="Times New Roman" panose="02020603050405020304" pitchFamily="18" charset="0"/>
                <a:cs typeface="Times New Roman" panose="02020603050405020304" pitchFamily="18" charset="0"/>
              </a:rPr>
              <a:t>per wooded acre.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194" y="1178583"/>
            <a:ext cx="5617952" cy="3421484"/>
          </a:xfrm>
          <a:prstGeom prst="rect">
            <a:avLst/>
          </a:prstGeom>
          <a:ln>
            <a:noFill/>
          </a:ln>
        </p:spPr>
      </p:pic>
      <p:sp>
        <p:nvSpPr>
          <p:cNvPr id="2" name="TextBox 1"/>
          <p:cNvSpPr txBox="1"/>
          <p:nvPr/>
        </p:nvSpPr>
        <p:spPr>
          <a:xfrm>
            <a:off x="7186686" y="1109405"/>
            <a:ext cx="31794891" cy="4154984"/>
          </a:xfrm>
          <a:prstGeom prst="rect">
            <a:avLst/>
          </a:prstGeom>
          <a:solidFill>
            <a:schemeClr val="bg1"/>
          </a:solidFill>
          <a:ln>
            <a:noFill/>
          </a:ln>
          <a:effectLst/>
        </p:spPr>
        <p:txBody>
          <a:bodyPr wrap="square" rtlCol="0">
            <a:spAutoFit/>
          </a:bodyPr>
          <a:lstStyle/>
          <a:p>
            <a:pPr algn="ctr"/>
            <a:r>
              <a:rPr lang="en-US" sz="7200" b="1" dirty="0">
                <a:latin typeface="Times New Roman" panose="02020603050405020304" pitchFamily="18" charset="0"/>
                <a:cs typeface="Times New Roman" panose="02020603050405020304" pitchFamily="18" charset="0"/>
              </a:rPr>
              <a:t>Biodiversity Assessment and Estimation of Population Density of </a:t>
            </a:r>
          </a:p>
          <a:p>
            <a:pPr algn="ctr"/>
            <a:r>
              <a:rPr lang="en-US" sz="7200" b="1" dirty="0">
                <a:latin typeface="Times New Roman" panose="02020603050405020304" pitchFamily="18" charset="0"/>
                <a:cs typeface="Times New Roman" panose="02020603050405020304" pitchFamily="18" charset="0"/>
              </a:rPr>
              <a:t>Rodents at Firebase Libby, Callahan County, Texas</a:t>
            </a:r>
          </a:p>
          <a:p>
            <a:pPr algn="ctr"/>
            <a:r>
              <a:rPr lang="en-US" sz="6000" dirty="0">
                <a:latin typeface="Times New Roman" panose="02020603050405020304" pitchFamily="18" charset="0"/>
                <a:cs typeface="Times New Roman" panose="02020603050405020304" pitchFamily="18" charset="0"/>
              </a:rPr>
              <a:t>Luke Marshall, </a:t>
            </a:r>
            <a:r>
              <a:rPr lang="en-US" sz="6000" dirty="0" err="1">
                <a:latin typeface="Times New Roman" panose="02020603050405020304" pitchFamily="18" charset="0"/>
                <a:cs typeface="Times New Roman" panose="02020603050405020304" pitchFamily="18" charset="0"/>
              </a:rPr>
              <a:t>Bricelynn</a:t>
            </a:r>
            <a:r>
              <a:rPr lang="en-US" sz="6000" dirty="0">
                <a:latin typeface="Times New Roman" panose="02020603050405020304" pitchFamily="18" charset="0"/>
                <a:cs typeface="Times New Roman" panose="02020603050405020304" pitchFamily="18" charset="0"/>
              </a:rPr>
              <a:t> Sikes, and Joel G. Brant</a:t>
            </a:r>
            <a:br>
              <a:rPr lang="en-US" sz="60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rPr>
              <a:t>Department of Biology, McMurry University</a:t>
            </a:r>
          </a:p>
        </p:txBody>
      </p:sp>
      <p:sp>
        <p:nvSpPr>
          <p:cNvPr id="42" name="Rectangle 41"/>
          <p:cNvSpPr/>
          <p:nvPr/>
        </p:nvSpPr>
        <p:spPr>
          <a:xfrm>
            <a:off x="33908822" y="5946175"/>
            <a:ext cx="8962481" cy="2598454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33867546" y="23800034"/>
            <a:ext cx="9127331" cy="7171194"/>
          </a:xfrm>
          <a:prstGeom prst="rect">
            <a:avLst/>
          </a:prstGeom>
          <a:noFill/>
        </p:spPr>
        <p:txBody>
          <a:bodyPr wrap="square" rtlCol="0">
            <a:spAutoFit/>
          </a:bodyPr>
          <a:lstStyle/>
          <a:p>
            <a:pPr lvl="0" algn="ctr"/>
            <a:r>
              <a:rPr lang="en-US" sz="4000" b="1" dirty="0">
                <a:latin typeface="Times New Roman" panose="02020603050405020304" pitchFamily="18" charset="0"/>
                <a:cs typeface="Times New Roman" panose="02020603050405020304" pitchFamily="18" charset="0"/>
              </a:rPr>
              <a:t>Acknowledgements</a:t>
            </a:r>
          </a:p>
          <a:p>
            <a:pPr lvl="0"/>
            <a:r>
              <a:rPr lang="en-US" sz="40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We would like to thank McMurry University Biology Department and the Title V office for access to Firebase Libby and for funding this research. Fellow Brant scouts for their assistance in trapping and data collection. Special thanks to Rev. Libby for donating the property and providing us the opportunity to conduct this research.</a:t>
            </a:r>
          </a:p>
          <a:p>
            <a:pPr lvl="0"/>
            <a:endParaRPr lang="en-US" sz="24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Literature Cited</a:t>
            </a:r>
          </a:p>
          <a:p>
            <a:pPr marL="461963" indent="-461963"/>
            <a:r>
              <a:rPr lang="en-US" sz="2000" dirty="0">
                <a:latin typeface="Times New Roman" panose="02020603050405020304" pitchFamily="18" charset="0"/>
                <a:cs typeface="Times New Roman" panose="02020603050405020304" pitchFamily="18" charset="0"/>
              </a:rPr>
              <a:t>Campbell, C. A., T. E. Lee, Jr., &amp; A. J. </a:t>
            </a:r>
            <a:r>
              <a:rPr lang="en-US" sz="2000" dirty="0" err="1">
                <a:latin typeface="Times New Roman" panose="02020603050405020304" pitchFamily="18" charset="0"/>
                <a:cs typeface="Times New Roman" panose="02020603050405020304" pitchFamily="18" charset="0"/>
              </a:rPr>
              <a:t>Landwer</a:t>
            </a:r>
            <a:r>
              <a:rPr lang="en-US" sz="2000" dirty="0">
                <a:latin typeface="Times New Roman" panose="02020603050405020304" pitchFamily="18" charset="0"/>
                <a:cs typeface="Times New Roman" panose="02020603050405020304" pitchFamily="18" charset="0"/>
              </a:rPr>
              <a:t>. 2002. Noteworthy records of mammals from the Rolling Plains of Texas. Texas J. Sci., 54(4):365-368.</a:t>
            </a:r>
          </a:p>
          <a:p>
            <a:pPr marL="461963" indent="-461963"/>
            <a:r>
              <a:rPr lang="en-US" sz="2000" dirty="0" err="1">
                <a:latin typeface="Times New Roman" panose="02020603050405020304" pitchFamily="18" charset="0"/>
                <a:cs typeface="Times New Roman" panose="02020603050405020304" pitchFamily="18" charset="0"/>
              </a:rPr>
              <a:t>Goetze</a:t>
            </a:r>
            <a:r>
              <a:rPr lang="en-US" sz="2000" dirty="0">
                <a:latin typeface="Times New Roman" panose="02020603050405020304" pitchFamily="18" charset="0"/>
                <a:cs typeface="Times New Roman" panose="02020603050405020304" pitchFamily="18" charset="0"/>
              </a:rPr>
              <a:t>, J. R., &amp; A. Nelson. 2009. First records of 13 mammalian species within the southwestern Cross Timbers Region of Texas. Occas. Pap. Mus., Texas Tech Univ., 284:1-6.</a:t>
            </a:r>
          </a:p>
          <a:p>
            <a:pPr marL="461963" indent="-461963"/>
            <a:r>
              <a:rPr lang="en-US" sz="2000" dirty="0">
                <a:latin typeface="Times New Roman" panose="02020603050405020304" pitchFamily="18" charset="0"/>
                <a:cs typeface="Times New Roman" panose="02020603050405020304" pitchFamily="18" charset="0"/>
              </a:rPr>
              <a:t>Hanson, J. D., C. E. </a:t>
            </a:r>
            <a:r>
              <a:rPr lang="en-US" sz="2000" dirty="0" err="1">
                <a:latin typeface="Times New Roman" panose="02020603050405020304" pitchFamily="18" charset="0"/>
                <a:cs typeface="Times New Roman" panose="02020603050405020304" pitchFamily="18" charset="0"/>
              </a:rPr>
              <a:t>Peden</a:t>
            </a:r>
            <a:r>
              <a:rPr lang="en-US" sz="2000" dirty="0">
                <a:latin typeface="Times New Roman" panose="02020603050405020304" pitchFamily="18" charset="0"/>
                <a:cs typeface="Times New Roman" panose="02020603050405020304" pitchFamily="18" charset="0"/>
              </a:rPr>
              <a:t>, &amp; T. E. Lee, Jr. 1998. Records of Species and range extensions of mammals in Taylor County , Texas. Texas J. </a:t>
            </a:r>
            <a:r>
              <a:rPr lang="en-US" sz="2000" dirty="0" err="1">
                <a:latin typeface="Times New Roman" panose="02020603050405020304" pitchFamily="18" charset="0"/>
                <a:cs typeface="Times New Roman" panose="02020603050405020304" pitchFamily="18" charset="0"/>
              </a:rPr>
              <a:t>Sci</a:t>
            </a:r>
            <a:r>
              <a:rPr lang="en-US" sz="2000" dirty="0">
                <a:latin typeface="Times New Roman" panose="02020603050405020304" pitchFamily="18" charset="0"/>
                <a:cs typeface="Times New Roman" panose="02020603050405020304" pitchFamily="18" charset="0"/>
              </a:rPr>
              <a:t>; 50(3):251-255.</a:t>
            </a:r>
          </a:p>
          <a:p>
            <a:pPr marL="461963" indent="-461963"/>
            <a:r>
              <a:rPr lang="en-US" sz="2000" dirty="0">
                <a:latin typeface="Times New Roman" panose="02020603050405020304" pitchFamily="18" charset="0"/>
                <a:cs typeface="Times New Roman" panose="02020603050405020304" pitchFamily="18" charset="0"/>
              </a:rPr>
              <a:t>Lee, T. E., J. G. Brant, H. E. Rainer, &amp; J. D. Thompson. 2010. Additional records of mammals from the southern rolling plains. Texas J. Sci., 62(4):305-307.</a:t>
            </a:r>
          </a:p>
          <a:p>
            <a:pPr marL="461963" indent="-461963"/>
            <a:r>
              <a:rPr lang="en-US" sz="2000" dirty="0" err="1">
                <a:latin typeface="Times New Roman" panose="02020603050405020304" pitchFamily="18" charset="0"/>
                <a:cs typeface="Times New Roman" panose="02020603050405020304" pitchFamily="18" charset="0"/>
              </a:rPr>
              <a:t>Schmidly</a:t>
            </a:r>
            <a:r>
              <a:rPr lang="en-US" sz="2000" dirty="0">
                <a:latin typeface="Times New Roman" panose="02020603050405020304" pitchFamily="18" charset="0"/>
                <a:cs typeface="Times New Roman" panose="02020603050405020304" pitchFamily="18" charset="0"/>
              </a:rPr>
              <a:t>, D. J., &amp; R. D. Bradley. 2016. </a:t>
            </a:r>
            <a:r>
              <a:rPr lang="en-US" sz="2000" i="1" dirty="0">
                <a:latin typeface="Times New Roman" panose="02020603050405020304" pitchFamily="18" charset="0"/>
                <a:cs typeface="Times New Roman" panose="02020603050405020304" pitchFamily="18" charset="0"/>
              </a:rPr>
              <a:t>The Mammals of Texas</a:t>
            </a:r>
            <a:r>
              <a:rPr lang="en-US" sz="2000" dirty="0">
                <a:latin typeface="Times New Roman" panose="02020603050405020304" pitchFamily="18" charset="0"/>
                <a:cs typeface="Times New Roman" panose="02020603050405020304" pitchFamily="18" charset="0"/>
              </a:rPr>
              <a:t>. The University of Texas Press.</a:t>
            </a:r>
          </a:p>
        </p:txBody>
      </p:sp>
      <p:sp>
        <p:nvSpPr>
          <p:cNvPr id="25" name="TextBox 24"/>
          <p:cNvSpPr txBox="1"/>
          <p:nvPr/>
        </p:nvSpPr>
        <p:spPr>
          <a:xfrm>
            <a:off x="11721084" y="20309304"/>
            <a:ext cx="9817075" cy="523220"/>
          </a:xfrm>
          <a:prstGeom prst="rect">
            <a:avLst/>
          </a:prstGeom>
          <a:noFill/>
        </p:spPr>
        <p:txBody>
          <a:bodyPr wrap="square" rtlCol="0">
            <a:spAutoFit/>
          </a:bodyPr>
          <a:lstStyle/>
          <a:p>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22737056" y="19503609"/>
            <a:ext cx="9759891" cy="523220"/>
          </a:xfrm>
          <a:prstGeom prst="rect">
            <a:avLst/>
          </a:prstGeom>
          <a:noFill/>
        </p:spPr>
        <p:txBody>
          <a:bodyPr wrap="square" rtlCol="0">
            <a:spAutoFit/>
          </a:bodyPr>
          <a:lstStyle/>
          <a:p>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A8D139B-5C07-C64A-A4CE-60F99CD16FE2}"/>
              </a:ext>
            </a:extLst>
          </p:cNvPr>
          <p:cNvSpPr txBox="1"/>
          <p:nvPr/>
        </p:nvSpPr>
        <p:spPr>
          <a:xfrm>
            <a:off x="11067059" y="28062935"/>
            <a:ext cx="10441845" cy="830997"/>
          </a:xfrm>
          <a:prstGeom prst="rect">
            <a:avLst/>
          </a:prstGeom>
          <a:noFill/>
        </p:spPr>
        <p:txBody>
          <a:bodyPr wrap="square" rtlCol="0">
            <a:spAutoFit/>
          </a:bodyPr>
          <a:lstStyle/>
          <a:p>
            <a:pPr marL="457200" indent="-457200"/>
            <a:r>
              <a:rPr lang="en-US" sz="2400" b="1" dirty="0">
                <a:latin typeface="Times New Roman" panose="02020603050405020304" pitchFamily="18" charset="0"/>
                <a:cs typeface="Times New Roman" panose="02020603050405020304" pitchFamily="18" charset="0"/>
              </a:rPr>
              <a:t>Table 1: </a:t>
            </a:r>
            <a:r>
              <a:rPr lang="en-US" sz="2400" dirty="0">
                <a:latin typeface="Times New Roman" panose="02020603050405020304" pitchFamily="18" charset="0"/>
                <a:cs typeface="Times New Roman" panose="02020603050405020304" pitchFamily="18" charset="0"/>
              </a:rPr>
              <a:t>Diversity data for each habitat with the p-level of significance being .05, and the red values in red being significant</a:t>
            </a:r>
            <a:endParaRPr lang="en-US" sz="2400" b="1"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54BD154A-9216-1A41-9AD7-02575C663C6F}"/>
              </a:ext>
            </a:extLst>
          </p:cNvPr>
          <p:cNvSpPr txBox="1"/>
          <p:nvPr/>
        </p:nvSpPr>
        <p:spPr>
          <a:xfrm>
            <a:off x="22488991" y="17057546"/>
            <a:ext cx="1052897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5</a:t>
            </a:r>
            <a:r>
              <a:rPr lang="en-US" sz="2400" dirty="0">
                <a:latin typeface="Times New Roman" panose="02020603050405020304" pitchFamily="18" charset="0"/>
                <a:cs typeface="Times New Roman" panose="02020603050405020304" pitchFamily="18" charset="0"/>
              </a:rPr>
              <a:t>: Density of </a:t>
            </a:r>
            <a:r>
              <a:rPr lang="en-US" sz="2400" i="1" dirty="0">
                <a:latin typeface="Times New Roman" panose="02020603050405020304" pitchFamily="18" charset="0"/>
                <a:cs typeface="Times New Roman" panose="02020603050405020304" pitchFamily="18" charset="0"/>
              </a:rPr>
              <a:t>Peromyscus attwateri </a:t>
            </a:r>
            <a:r>
              <a:rPr lang="en-US" sz="2400" dirty="0">
                <a:latin typeface="Times New Roman" panose="02020603050405020304" pitchFamily="18" charset="0"/>
                <a:cs typeface="Times New Roman" panose="02020603050405020304" pitchFamily="18" charset="0"/>
              </a:rPr>
              <a:t>in wooded habitat at Firebase Libby.</a:t>
            </a:r>
          </a:p>
        </p:txBody>
      </p:sp>
      <p:graphicFrame>
        <p:nvGraphicFramePr>
          <p:cNvPr id="4" name="Table 3">
            <a:extLst>
              <a:ext uri="{FF2B5EF4-FFF2-40B4-BE49-F238E27FC236}">
                <a16:creationId xmlns:a16="http://schemas.microsoft.com/office/drawing/2014/main" id="{FA15C987-4371-4A8A-9FC6-0A0836E1A81E}"/>
              </a:ext>
            </a:extLst>
          </p:cNvPr>
          <p:cNvGraphicFramePr>
            <a:graphicFrameLocks noGrp="1"/>
          </p:cNvGraphicFramePr>
          <p:nvPr>
            <p:extLst>
              <p:ext uri="{D42A27DB-BD31-4B8C-83A1-F6EECF244321}">
                <p14:modId xmlns:p14="http://schemas.microsoft.com/office/powerpoint/2010/main" val="93891667"/>
              </p:ext>
            </p:extLst>
          </p:nvPr>
        </p:nvGraphicFramePr>
        <p:xfrm>
          <a:off x="11068396" y="28880407"/>
          <a:ext cx="10452566" cy="3273247"/>
        </p:xfrm>
        <a:graphic>
          <a:graphicData uri="http://schemas.openxmlformats.org/drawingml/2006/table">
            <a:tbl>
              <a:tblPr/>
              <a:tblGrid>
                <a:gridCol w="2528318">
                  <a:extLst>
                    <a:ext uri="{9D8B030D-6E8A-4147-A177-3AD203B41FA5}">
                      <a16:colId xmlns:a16="http://schemas.microsoft.com/office/drawing/2014/main" val="2583264848"/>
                    </a:ext>
                  </a:extLst>
                </a:gridCol>
                <a:gridCol w="2331305">
                  <a:extLst>
                    <a:ext uri="{9D8B030D-6E8A-4147-A177-3AD203B41FA5}">
                      <a16:colId xmlns:a16="http://schemas.microsoft.com/office/drawing/2014/main" val="2768723436"/>
                    </a:ext>
                  </a:extLst>
                </a:gridCol>
                <a:gridCol w="2199962">
                  <a:extLst>
                    <a:ext uri="{9D8B030D-6E8A-4147-A177-3AD203B41FA5}">
                      <a16:colId xmlns:a16="http://schemas.microsoft.com/office/drawing/2014/main" val="484193012"/>
                    </a:ext>
                  </a:extLst>
                </a:gridCol>
                <a:gridCol w="1773108">
                  <a:extLst>
                    <a:ext uri="{9D8B030D-6E8A-4147-A177-3AD203B41FA5}">
                      <a16:colId xmlns:a16="http://schemas.microsoft.com/office/drawing/2014/main" val="93562425"/>
                    </a:ext>
                  </a:extLst>
                </a:gridCol>
                <a:gridCol w="1619873">
                  <a:extLst>
                    <a:ext uri="{9D8B030D-6E8A-4147-A177-3AD203B41FA5}">
                      <a16:colId xmlns:a16="http://schemas.microsoft.com/office/drawing/2014/main" val="114638006"/>
                    </a:ext>
                  </a:extLst>
                </a:gridCol>
              </a:tblGrid>
              <a:tr h="454188">
                <a:tc gridSpan="4">
                  <a:txBody>
                    <a:bodyPr/>
                    <a:lstStyle/>
                    <a:p>
                      <a:pPr algn="ctr" fontAlgn="ctr"/>
                      <a:r>
                        <a:rPr lang="en-US" sz="2800" b="1"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3123245"/>
                  </a:ext>
                </a:extLst>
              </a:tr>
              <a:tr h="863422">
                <a:tc>
                  <a:txBody>
                    <a:bodyPr/>
                    <a:lstStyle/>
                    <a:p>
                      <a:pPr algn="l" fontAlgn="ct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1" i="0" u="none" strike="noStrike" dirty="0">
                          <a:solidFill>
                            <a:srgbClr val="000000"/>
                          </a:solidFill>
                          <a:effectLst/>
                          <a:latin typeface="Times New Roman" panose="02020603050405020304" pitchFamily="18" charset="0"/>
                          <a:cs typeface="Times New Roman" panose="02020603050405020304" pitchFamily="18" charset="0"/>
                        </a:rPr>
                        <a:t>Wood</a:t>
                      </a:r>
                      <a:r>
                        <a:rPr lang="en-US" sz="2800" b="1" i="0" u="none" strike="noStrike" baseline="0" dirty="0">
                          <a:solidFill>
                            <a:srgbClr val="000000"/>
                          </a:solidFill>
                          <a:effectLst/>
                          <a:latin typeface="Times New Roman" panose="02020603050405020304" pitchFamily="18" charset="0"/>
                          <a:cs typeface="Times New Roman" panose="02020603050405020304" pitchFamily="18" charset="0"/>
                        </a:rPr>
                        <a:t> Habitat</a:t>
                      </a:r>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1" i="0" u="none" strike="noStrike" dirty="0">
                          <a:solidFill>
                            <a:srgbClr val="000000"/>
                          </a:solidFill>
                          <a:effectLst/>
                          <a:latin typeface="Times New Roman" panose="02020603050405020304" pitchFamily="18" charset="0"/>
                          <a:cs typeface="Times New Roman" panose="02020603050405020304" pitchFamily="18" charset="0"/>
                        </a:rPr>
                        <a:t>Grass</a:t>
                      </a:r>
                      <a:r>
                        <a:rPr lang="en-US" sz="2800" b="1" i="0" u="none" strike="noStrike" baseline="0" dirty="0">
                          <a:solidFill>
                            <a:srgbClr val="000000"/>
                          </a:solidFill>
                          <a:effectLst/>
                          <a:latin typeface="Times New Roman" panose="02020603050405020304" pitchFamily="18" charset="0"/>
                          <a:cs typeface="Times New Roman" panose="02020603050405020304" pitchFamily="18" charset="0"/>
                        </a:rPr>
                        <a:t> Habitat</a:t>
                      </a:r>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1" i="0" u="none" strike="noStrike" dirty="0">
                          <a:solidFill>
                            <a:srgbClr val="000000"/>
                          </a:solidFill>
                          <a:effectLst/>
                          <a:latin typeface="Times New Roman" panose="02020603050405020304" pitchFamily="18" charset="0"/>
                          <a:cs typeface="Times New Roman" panose="02020603050405020304" pitchFamily="18" charset="0"/>
                        </a:rPr>
                        <a:t>p-value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1"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7850867"/>
                  </a:ext>
                </a:extLst>
              </a:tr>
              <a:tr h="454188">
                <a:tc>
                  <a:txBody>
                    <a:bodyPr/>
                    <a:lstStyle/>
                    <a:p>
                      <a:pPr algn="l" fontAlgn="ctr"/>
                      <a:r>
                        <a:rPr lang="en-US" sz="2800" b="1" i="0" u="none" strike="noStrike" dirty="0">
                          <a:solidFill>
                            <a:srgbClr val="000000"/>
                          </a:solidFill>
                          <a:effectLst/>
                          <a:latin typeface="Times New Roman" panose="02020603050405020304" pitchFamily="18" charset="0"/>
                          <a:cs typeface="Times New Roman" panose="02020603050405020304" pitchFamily="18" charset="0"/>
                        </a:rPr>
                        <a:t>Richness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2.9046</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2.3977</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0.5220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3.2613</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199700"/>
                  </a:ext>
                </a:extLst>
              </a:tr>
              <a:tr h="454188">
                <a:tc>
                  <a:txBody>
                    <a:bodyPr/>
                    <a:lstStyle/>
                    <a:p>
                      <a:pPr algn="l" fontAlgn="ctr"/>
                      <a:r>
                        <a:rPr lang="en-US" sz="2800" b="1" i="0" u="none" strike="noStrike" dirty="0">
                          <a:solidFill>
                            <a:srgbClr val="000000"/>
                          </a:solidFill>
                          <a:effectLst/>
                          <a:latin typeface="Times New Roman" panose="02020603050405020304" pitchFamily="18" charset="0"/>
                          <a:cs typeface="Times New Roman" panose="02020603050405020304" pitchFamily="18" charset="0"/>
                        </a:rPr>
                        <a:t>Dominance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1.2356</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2.1200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0.0040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2.7644</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1796864"/>
                  </a:ext>
                </a:extLst>
              </a:tr>
              <a:tr h="454188">
                <a:tc>
                  <a:txBody>
                    <a:bodyPr/>
                    <a:lstStyle/>
                    <a:p>
                      <a:pPr algn="l" fontAlgn="ctr"/>
                      <a:r>
                        <a:rPr lang="en-US" sz="2800" b="1" i="0" u="none" strike="noStrike" dirty="0">
                          <a:solidFill>
                            <a:srgbClr val="000000"/>
                          </a:solidFill>
                          <a:effectLst/>
                          <a:latin typeface="Times New Roman" panose="02020603050405020304" pitchFamily="18" charset="0"/>
                          <a:cs typeface="Times New Roman" panose="02020603050405020304" pitchFamily="18" charset="0"/>
                        </a:rPr>
                        <a:t>Evenness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0.1845</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0.4760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0.0010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2800" b="0" i="0" u="none" strike="noStrike">
                          <a:solidFill>
                            <a:srgbClr val="000000"/>
                          </a:solidFill>
                          <a:effectLst/>
                          <a:latin typeface="Times New Roman" panose="02020603050405020304" pitchFamily="18" charset="0"/>
                          <a:cs typeface="Times New Roman" panose="02020603050405020304" pitchFamily="18" charset="0"/>
                        </a:rPr>
                        <a:t>0.4241</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5825948"/>
                  </a:ext>
                </a:extLst>
              </a:tr>
              <a:tr h="454188">
                <a:tc>
                  <a:txBody>
                    <a:bodyPr/>
                    <a:lstStyle/>
                    <a:p>
                      <a:pPr algn="l" fontAlgn="ctr"/>
                      <a:r>
                        <a:rPr lang="en-US" sz="2800" b="1" i="0" u="none" strike="noStrike" dirty="0">
                          <a:solidFill>
                            <a:srgbClr val="000000"/>
                          </a:solidFill>
                          <a:effectLst/>
                          <a:latin typeface="Times New Roman" panose="02020603050405020304" pitchFamily="18" charset="0"/>
                          <a:cs typeface="Times New Roman" panose="02020603050405020304" pitchFamily="18" charset="0"/>
                        </a:rPr>
                        <a:t>Diversity</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0.2853</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0.6181</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&lt; 0.0001</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2800" b="0" i="0" u="none" strike="noStrike" dirty="0">
                          <a:solidFill>
                            <a:srgbClr val="000000"/>
                          </a:solidFill>
                          <a:effectLst/>
                          <a:latin typeface="Times New Roman" panose="02020603050405020304" pitchFamily="18" charset="0"/>
                          <a:cs typeface="Times New Roman" panose="02020603050405020304" pitchFamily="18" charset="0"/>
                        </a:rPr>
                        <a:t>0.7179</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1897595"/>
                  </a:ext>
                </a:extLst>
              </a:tr>
            </a:tbl>
          </a:graphicData>
        </a:graphic>
      </p:graphicFrame>
      <p:graphicFrame>
        <p:nvGraphicFramePr>
          <p:cNvPr id="51" name="Chart 50">
            <a:extLst>
              <a:ext uri="{FF2B5EF4-FFF2-40B4-BE49-F238E27FC236}">
                <a16:creationId xmlns:a16="http://schemas.microsoft.com/office/drawing/2014/main" id="{00000000-0008-0000-0E00-000002000000}"/>
              </a:ext>
            </a:extLst>
          </p:cNvPr>
          <p:cNvGraphicFramePr>
            <a:graphicFrameLocks noGrp="1"/>
          </p:cNvGraphicFramePr>
          <p:nvPr>
            <p:extLst>
              <p:ext uri="{D42A27DB-BD31-4B8C-83A1-F6EECF244321}">
                <p14:modId xmlns:p14="http://schemas.microsoft.com/office/powerpoint/2010/main" val="2066992784"/>
              </p:ext>
            </p:extLst>
          </p:nvPr>
        </p:nvGraphicFramePr>
        <p:xfrm>
          <a:off x="22476627" y="10189677"/>
          <a:ext cx="10515600" cy="6858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27">
            <a:extLst>
              <a:ext uri="{FF2B5EF4-FFF2-40B4-BE49-F238E27FC236}">
                <a16:creationId xmlns:a16="http://schemas.microsoft.com/office/drawing/2014/main" id="{0EBFC9F7-9B20-4FFB-BEFD-244F2E02B3E4}"/>
              </a:ext>
            </a:extLst>
          </p:cNvPr>
          <p:cNvGrpSpPr/>
          <p:nvPr/>
        </p:nvGrpSpPr>
        <p:grpSpPr>
          <a:xfrm>
            <a:off x="11056623" y="10186803"/>
            <a:ext cx="10464339" cy="6432120"/>
            <a:chOff x="11056623" y="10491604"/>
            <a:chExt cx="10464339" cy="6432120"/>
          </a:xfrm>
        </p:grpSpPr>
        <p:sp>
          <p:nvSpPr>
            <p:cNvPr id="75" name="TextBox 74">
              <a:extLst>
                <a:ext uri="{FF2B5EF4-FFF2-40B4-BE49-F238E27FC236}">
                  <a16:creationId xmlns:a16="http://schemas.microsoft.com/office/drawing/2014/main" id="{55099E27-3819-6A43-8E01-ED933456555D}"/>
                </a:ext>
              </a:extLst>
            </p:cNvPr>
            <p:cNvSpPr txBox="1"/>
            <p:nvPr/>
          </p:nvSpPr>
          <p:spPr>
            <a:xfrm>
              <a:off x="11057191" y="16400504"/>
              <a:ext cx="10412900" cy="52322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2</a:t>
              </a:r>
              <a:r>
                <a:rPr lang="en-US" sz="2400" dirty="0">
                  <a:latin typeface="Times New Roman" panose="02020603050405020304" pitchFamily="18" charset="0"/>
                  <a:cs typeface="Times New Roman" panose="02020603050405020304" pitchFamily="18" charset="0"/>
                </a:rPr>
                <a:t>: Numbers of rodents captured at Firebase Libby</a:t>
              </a:r>
              <a:r>
                <a:rPr lang="en-US" sz="2800" dirty="0"/>
                <a:t>.</a:t>
              </a:r>
            </a:p>
          </p:txBody>
        </p:sp>
        <p:graphicFrame>
          <p:nvGraphicFramePr>
            <p:cNvPr id="33" name="Chart 32"/>
            <p:cNvGraphicFramePr/>
            <p:nvPr>
              <p:extLst>
                <p:ext uri="{D42A27DB-BD31-4B8C-83A1-F6EECF244321}">
                  <p14:modId xmlns:p14="http://schemas.microsoft.com/office/powerpoint/2010/main" val="685568998"/>
                </p:ext>
              </p:extLst>
            </p:nvPr>
          </p:nvGraphicFramePr>
          <p:xfrm>
            <a:off x="11056623" y="10491604"/>
            <a:ext cx="10464339" cy="5909111"/>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5" name="Group 34"/>
          <p:cNvGrpSpPr/>
          <p:nvPr/>
        </p:nvGrpSpPr>
        <p:grpSpPr>
          <a:xfrm>
            <a:off x="33908587" y="15105631"/>
            <a:ext cx="9559133" cy="3552285"/>
            <a:chOff x="958592" y="28874500"/>
            <a:chExt cx="9600223" cy="3259125"/>
          </a:xfrm>
        </p:grpSpPr>
        <p:pic>
          <p:nvPicPr>
            <p:cNvPr id="8" name="Picture 7" descr="A picture containing outdoor, sky, grass&#10;&#10;Description automatically generated">
              <a:extLst>
                <a:ext uri="{FF2B5EF4-FFF2-40B4-BE49-F238E27FC236}">
                  <a16:creationId xmlns:a16="http://schemas.microsoft.com/office/drawing/2014/main" id="{358EF6C4-80E7-1645-B688-A593969DEE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092" b="34666"/>
            <a:stretch/>
          </p:blipFill>
          <p:spPr>
            <a:xfrm>
              <a:off x="7720799" y="28936003"/>
              <a:ext cx="2397403" cy="2081907"/>
            </a:xfrm>
            <a:prstGeom prst="rect">
              <a:avLst/>
            </a:prstGeom>
            <a:ln>
              <a:solidFill>
                <a:schemeClr val="tx1"/>
              </a:solidFill>
            </a:ln>
          </p:spPr>
        </p:pic>
        <p:sp>
          <p:nvSpPr>
            <p:cNvPr id="73" name="TextBox 72">
              <a:extLst>
                <a:ext uri="{FF2B5EF4-FFF2-40B4-BE49-F238E27FC236}">
                  <a16:creationId xmlns:a16="http://schemas.microsoft.com/office/drawing/2014/main" id="{90F7D540-07F9-DD4D-B054-32300CCE2D2B}"/>
                </a:ext>
              </a:extLst>
            </p:cNvPr>
            <p:cNvSpPr txBox="1"/>
            <p:nvPr/>
          </p:nvSpPr>
          <p:spPr>
            <a:xfrm>
              <a:off x="958592" y="31032356"/>
              <a:ext cx="9137294" cy="1101269"/>
            </a:xfrm>
            <a:prstGeom prst="rect">
              <a:avLst/>
            </a:prstGeom>
            <a:noFill/>
          </p:spPr>
          <p:txBody>
            <a:bodyPr wrap="square" rtlCol="0">
              <a:spAutoFit/>
            </a:bodyPr>
            <a:lstStyle/>
            <a:p>
              <a:pPr marL="461963" indent="-461963"/>
              <a:r>
                <a:rPr lang="en-US" sz="2400" b="1" dirty="0">
                  <a:latin typeface="Times New Roman" panose="02020603050405020304" pitchFamily="18" charset="0"/>
                  <a:cs typeface="Times New Roman" panose="02020603050405020304" pitchFamily="18" charset="0"/>
                </a:rPr>
                <a:t>Figure 8</a:t>
              </a:r>
              <a:r>
                <a:rPr lang="en-US" sz="2400" dirty="0">
                  <a:latin typeface="Times New Roman" panose="02020603050405020304" pitchFamily="18" charset="0"/>
                  <a:cs typeface="Times New Roman" panose="02020603050405020304" pitchFamily="18" charset="0"/>
                </a:rPr>
                <a:t>: Three of the rodent species encountered at Firebase Libby: (A) </a:t>
              </a:r>
              <a:r>
                <a:rPr lang="en-US" sz="2400" i="1" dirty="0">
                  <a:latin typeface="Times New Roman" panose="02020603050405020304" pitchFamily="18" charset="0"/>
                  <a:cs typeface="Times New Roman" panose="02020603050405020304" pitchFamily="18" charset="0"/>
                </a:rPr>
                <a:t>Peromyscus </a:t>
              </a:r>
              <a:r>
                <a:rPr lang="en-US" sz="2400" i="1" dirty="0" err="1">
                  <a:latin typeface="Times New Roman" panose="02020603050405020304" pitchFamily="18" charset="0"/>
                  <a:cs typeface="Times New Roman" panose="02020603050405020304" pitchFamily="18" charset="0"/>
                </a:rPr>
                <a:t>attwateri</a:t>
              </a:r>
              <a:r>
                <a:rPr lang="en-US" sz="2400" dirty="0">
                  <a:latin typeface="Times New Roman" panose="02020603050405020304" pitchFamily="18" charset="0"/>
                  <a:cs typeface="Times New Roman" panose="02020603050405020304" pitchFamily="18" charset="0"/>
                </a:rPr>
                <a:t> (B) </a:t>
              </a:r>
              <a:r>
                <a:rPr lang="en-US" sz="2400" i="1" dirty="0" err="1">
                  <a:latin typeface="Times New Roman" panose="02020603050405020304" pitchFamily="18" charset="0"/>
                  <a:cs typeface="Times New Roman" panose="02020603050405020304" pitchFamily="18" charset="0"/>
                </a:rPr>
                <a:t>Reithrodontomys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fulvescens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 </a:t>
              </a:r>
              <a:r>
                <a:rPr lang="en-US" sz="2400" i="1" dirty="0" err="1">
                  <a:latin typeface="Times New Roman" panose="02020603050405020304" pitchFamily="18" charset="0"/>
                  <a:cs typeface="Times New Roman" panose="02020603050405020304" pitchFamily="18" charset="0"/>
                </a:rPr>
                <a:t>Baiomys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taylori</a:t>
              </a:r>
              <a:endParaRPr lang="en-US" sz="2400" i="1" dirty="0">
                <a:latin typeface="Times New Roman" panose="02020603050405020304" pitchFamily="18" charset="0"/>
                <a:cs typeface="Times New Roman" panose="02020603050405020304" pitchFamily="18" charset="0"/>
              </a:endParaRPr>
            </a:p>
          </p:txBody>
        </p:sp>
        <p:pic>
          <p:nvPicPr>
            <p:cNvPr id="17" name="Picture 16" descr="A picture containing grass, person, outdoor&#10;&#10;Description automatically generated">
              <a:extLst>
                <a:ext uri="{FF2B5EF4-FFF2-40B4-BE49-F238E27FC236}">
                  <a16:creationId xmlns:a16="http://schemas.microsoft.com/office/drawing/2014/main" id="{3E3E3C2D-90B3-FDC1-EE48-4A5D6F394F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702" t="16673" r="12476" b="20106"/>
            <a:stretch/>
          </p:blipFill>
          <p:spPr>
            <a:xfrm>
              <a:off x="4039177" y="28925199"/>
              <a:ext cx="3523542" cy="2106466"/>
            </a:xfrm>
            <a:prstGeom prst="rect">
              <a:avLst/>
            </a:prstGeom>
            <a:ln>
              <a:solidFill>
                <a:schemeClr val="tx1"/>
              </a:solidFill>
            </a:ln>
          </p:spPr>
        </p:pic>
        <p:pic>
          <p:nvPicPr>
            <p:cNvPr id="1026" name="Picture 2" descr="https://inaturalist-open-data.s3.amazonaws.com/photos/181900100/larg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2960" b="23954"/>
            <a:stretch/>
          </p:blipFill>
          <p:spPr bwMode="auto">
            <a:xfrm>
              <a:off x="984678" y="28912315"/>
              <a:ext cx="2862531" cy="21191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4B8831CD-30F4-61B8-E303-B4EB47144F7E}"/>
                </a:ext>
              </a:extLst>
            </p:cNvPr>
            <p:cNvSpPr txBox="1"/>
            <p:nvPr/>
          </p:nvSpPr>
          <p:spPr>
            <a:xfrm>
              <a:off x="3432515" y="28874502"/>
              <a:ext cx="81814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63" name="TextBox 62">
              <a:extLst>
                <a:ext uri="{FF2B5EF4-FFF2-40B4-BE49-F238E27FC236}">
                  <a16:creationId xmlns:a16="http://schemas.microsoft.com/office/drawing/2014/main" id="{4B8831CD-30F4-61B8-E303-B4EB47144F7E}"/>
                </a:ext>
              </a:extLst>
            </p:cNvPr>
            <p:cNvSpPr txBox="1"/>
            <p:nvPr/>
          </p:nvSpPr>
          <p:spPr>
            <a:xfrm>
              <a:off x="7157838" y="28874501"/>
              <a:ext cx="81814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64" name="TextBox 63">
              <a:extLst>
                <a:ext uri="{FF2B5EF4-FFF2-40B4-BE49-F238E27FC236}">
                  <a16:creationId xmlns:a16="http://schemas.microsoft.com/office/drawing/2014/main" id="{4B8831CD-30F4-61B8-E303-B4EB47144F7E}"/>
                </a:ext>
              </a:extLst>
            </p:cNvPr>
            <p:cNvSpPr txBox="1"/>
            <p:nvPr/>
          </p:nvSpPr>
          <p:spPr>
            <a:xfrm>
              <a:off x="9740668" y="28874500"/>
              <a:ext cx="81814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grpSp>
      <p:graphicFrame>
        <p:nvGraphicFramePr>
          <p:cNvPr id="77" name="Chart 76"/>
          <p:cNvGraphicFramePr>
            <a:graphicFrameLocks noGrp="1"/>
          </p:cNvGraphicFramePr>
          <p:nvPr>
            <p:extLst>
              <p:ext uri="{D42A27DB-BD31-4B8C-83A1-F6EECF244321}">
                <p14:modId xmlns:p14="http://schemas.microsoft.com/office/powerpoint/2010/main" val="3435600452"/>
              </p:ext>
            </p:extLst>
          </p:nvPr>
        </p:nvGraphicFramePr>
        <p:xfrm>
          <a:off x="22476627" y="17575843"/>
          <a:ext cx="10515600" cy="685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8" name="Chart 77"/>
          <p:cNvGraphicFramePr>
            <a:graphicFrameLocks noGrp="1"/>
          </p:cNvGraphicFramePr>
          <p:nvPr>
            <p:extLst>
              <p:ext uri="{D42A27DB-BD31-4B8C-83A1-F6EECF244321}">
                <p14:modId xmlns:p14="http://schemas.microsoft.com/office/powerpoint/2010/main" val="343028219"/>
              </p:ext>
            </p:extLst>
          </p:nvPr>
        </p:nvGraphicFramePr>
        <p:xfrm>
          <a:off x="22476627" y="24981259"/>
          <a:ext cx="10515600" cy="6858000"/>
        </p:xfrm>
        <a:graphic>
          <a:graphicData uri="http://schemas.openxmlformats.org/drawingml/2006/chart">
            <c:chart xmlns:c="http://schemas.openxmlformats.org/drawingml/2006/chart" xmlns:r="http://schemas.openxmlformats.org/officeDocument/2006/relationships" r:id="rId9"/>
          </a:graphicData>
        </a:graphic>
      </p:graphicFrame>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6305" y="19972142"/>
            <a:ext cx="9183960" cy="11336543"/>
          </a:xfrm>
          <a:prstGeom prst="rect">
            <a:avLst/>
          </a:prstGeom>
          <a:ln>
            <a:solidFill>
              <a:schemeClr val="tx1"/>
            </a:solidFill>
          </a:ln>
        </p:spPr>
      </p:pic>
      <p:sp>
        <p:nvSpPr>
          <p:cNvPr id="5" name="TextBox 4">
            <a:extLst>
              <a:ext uri="{FF2B5EF4-FFF2-40B4-BE49-F238E27FC236}">
                <a16:creationId xmlns:a16="http://schemas.microsoft.com/office/drawing/2014/main" id="{244594A5-07A1-4D43-B212-CC1CE4C92474}"/>
              </a:ext>
            </a:extLst>
          </p:cNvPr>
          <p:cNvSpPr txBox="1"/>
          <p:nvPr/>
        </p:nvSpPr>
        <p:spPr>
          <a:xfrm>
            <a:off x="33914905" y="30975006"/>
            <a:ext cx="7772172"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Scan this QR code for a brief video from August 2020 describing the methods for this project as well as some preliminary results.</a:t>
            </a:r>
          </a:p>
        </p:txBody>
      </p:sp>
      <p:sp>
        <p:nvSpPr>
          <p:cNvPr id="44" name="TextBox 43">
            <a:extLst>
              <a:ext uri="{FF2B5EF4-FFF2-40B4-BE49-F238E27FC236}">
                <a16:creationId xmlns:a16="http://schemas.microsoft.com/office/drawing/2014/main" id="{54BD154A-9216-1A41-9AD7-02575C663C6F}"/>
              </a:ext>
            </a:extLst>
          </p:cNvPr>
          <p:cNvSpPr txBox="1"/>
          <p:nvPr/>
        </p:nvSpPr>
        <p:spPr>
          <a:xfrm>
            <a:off x="22476627" y="24444839"/>
            <a:ext cx="1052559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6</a:t>
            </a:r>
            <a:r>
              <a:rPr lang="en-US" sz="2400" dirty="0">
                <a:latin typeface="Times New Roman" panose="02020603050405020304" pitchFamily="18" charset="0"/>
                <a:cs typeface="Times New Roman" panose="02020603050405020304" pitchFamily="18" charset="0"/>
              </a:rPr>
              <a:t>: Density of </a:t>
            </a:r>
            <a:r>
              <a:rPr lang="en-US" sz="2400" i="1" dirty="0" err="1">
                <a:latin typeface="Times New Roman" panose="02020603050405020304" pitchFamily="18" charset="0"/>
                <a:cs typeface="Times New Roman" panose="02020603050405020304" pitchFamily="18" charset="0"/>
              </a:rPr>
              <a:t>Reithrodontomys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fulvescens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grass habitat at Firebase Libby.</a:t>
            </a:r>
          </a:p>
        </p:txBody>
      </p:sp>
      <p:sp>
        <p:nvSpPr>
          <p:cNvPr id="46" name="TextBox 45">
            <a:extLst>
              <a:ext uri="{FF2B5EF4-FFF2-40B4-BE49-F238E27FC236}">
                <a16:creationId xmlns:a16="http://schemas.microsoft.com/office/drawing/2014/main" id="{54BD154A-9216-1A41-9AD7-02575C663C6F}"/>
              </a:ext>
            </a:extLst>
          </p:cNvPr>
          <p:cNvSpPr txBox="1"/>
          <p:nvPr/>
        </p:nvSpPr>
        <p:spPr>
          <a:xfrm>
            <a:off x="22488685" y="31852061"/>
            <a:ext cx="1050354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7</a:t>
            </a:r>
            <a:r>
              <a:rPr lang="en-US" sz="2400" dirty="0">
                <a:latin typeface="Times New Roman" panose="02020603050405020304" pitchFamily="18" charset="0"/>
                <a:cs typeface="Times New Roman" panose="02020603050405020304" pitchFamily="18" charset="0"/>
              </a:rPr>
              <a:t>: Density of </a:t>
            </a:r>
            <a:r>
              <a:rPr lang="en-US" sz="2400" i="1" dirty="0" err="1">
                <a:latin typeface="Times New Roman" panose="02020603050405020304" pitchFamily="18" charset="0"/>
                <a:cs typeface="Times New Roman" panose="02020603050405020304" pitchFamily="18" charset="0"/>
              </a:rPr>
              <a:t>Baiomys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taylori</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grass habitat at Firebase Libby.</a:t>
            </a:r>
          </a:p>
        </p:txBody>
      </p:sp>
      <p:sp>
        <p:nvSpPr>
          <p:cNvPr id="47" name="TextBox 46">
            <a:extLst>
              <a:ext uri="{FF2B5EF4-FFF2-40B4-BE49-F238E27FC236}">
                <a16:creationId xmlns:a16="http://schemas.microsoft.com/office/drawing/2014/main" id="{55099E27-3819-6A43-8E01-ED933456555D}"/>
              </a:ext>
            </a:extLst>
          </p:cNvPr>
          <p:cNvSpPr txBox="1"/>
          <p:nvPr/>
        </p:nvSpPr>
        <p:spPr>
          <a:xfrm>
            <a:off x="942188" y="31314842"/>
            <a:ext cx="9183960"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1</a:t>
            </a:r>
            <a:r>
              <a:rPr lang="en-US" sz="2400" dirty="0">
                <a:latin typeface="Times New Roman" panose="02020603050405020304" pitchFamily="18" charset="0"/>
                <a:cs typeface="Times New Roman" panose="02020603050405020304" pitchFamily="18" charset="0"/>
              </a:rPr>
              <a:t>: Map of Firebase Libby and Locations of Trapping Arrays on the Property.</a:t>
            </a:r>
            <a:endParaRPr lang="en-US" sz="2800" dirty="0"/>
          </a:p>
        </p:txBody>
      </p:sp>
      <p:sp>
        <p:nvSpPr>
          <p:cNvPr id="3" name="TextBox 2"/>
          <p:cNvSpPr txBox="1"/>
          <p:nvPr/>
        </p:nvSpPr>
        <p:spPr>
          <a:xfrm>
            <a:off x="33918459" y="5640738"/>
            <a:ext cx="9103619" cy="9233297"/>
          </a:xfrm>
          <a:prstGeom prst="rect">
            <a:avLst/>
          </a:prstGeom>
          <a:noFill/>
        </p:spPr>
        <p:txBody>
          <a:bodyPr wrap="square" rtlCol="0">
            <a:spAutoFit/>
          </a:bodyPr>
          <a:lstStyle/>
          <a:p>
            <a:pPr lvl="0" algn="ctr"/>
            <a:r>
              <a:rPr lang="en-US" sz="3300" b="1" dirty="0">
                <a:solidFill>
                  <a:prstClr val="black"/>
                </a:solidFill>
                <a:latin typeface="Times New Roman" panose="02020603050405020304" pitchFamily="18" charset="0"/>
                <a:cs typeface="Times New Roman" panose="02020603050405020304" pitchFamily="18" charset="0"/>
              </a:rPr>
              <a:t>Materials and Methods</a:t>
            </a:r>
          </a:p>
          <a:p>
            <a:pPr marL="457200" lvl="0" indent="-457200">
              <a:buFont typeface="Arial" panose="020B0604020202020204" pitchFamily="34" charset="0"/>
              <a:buChar char="•"/>
            </a:pPr>
            <a:r>
              <a:rPr lang="en-US" sz="3300" dirty="0">
                <a:solidFill>
                  <a:prstClr val="black"/>
                </a:solidFill>
                <a:latin typeface="Times New Roman" panose="02020603050405020304" pitchFamily="18" charset="0"/>
                <a:cs typeface="Times New Roman" panose="02020603050405020304" pitchFamily="18" charset="0"/>
              </a:rPr>
              <a:t>One trapping weekend (2 nights) per month.</a:t>
            </a:r>
          </a:p>
          <a:p>
            <a:pPr marL="457200" lvl="0" indent="-457200">
              <a:buFont typeface="Arial" panose="020B0604020202020204" pitchFamily="34" charset="0"/>
              <a:buChar char="•"/>
            </a:pPr>
            <a:r>
              <a:rPr lang="en-US" sz="3300" dirty="0">
                <a:solidFill>
                  <a:prstClr val="black"/>
                </a:solidFill>
                <a:latin typeface="Times New Roman" panose="02020603050405020304" pitchFamily="18" charset="0"/>
                <a:cs typeface="Times New Roman" panose="02020603050405020304" pitchFamily="18" charset="0"/>
              </a:rPr>
              <a:t>Two mammal arrays: one in the grass habitat and the other in the wood habitat.</a:t>
            </a:r>
          </a:p>
          <a:p>
            <a:pPr marL="457200" lvl="0" indent="-457200">
              <a:buFont typeface="Arial" panose="020B0604020202020204" pitchFamily="34" charset="0"/>
              <a:buChar char="•"/>
            </a:pPr>
            <a:r>
              <a:rPr lang="en-US" sz="3300" dirty="0">
                <a:solidFill>
                  <a:prstClr val="black"/>
                </a:solidFill>
                <a:latin typeface="Times New Roman" panose="02020603050405020304" pitchFamily="18" charset="0"/>
                <a:cs typeface="Times New Roman" panose="02020603050405020304" pitchFamily="18" charset="0"/>
              </a:rPr>
              <a:t>20 Sherman traps in each cardinal direction (160 at each array total).</a:t>
            </a:r>
          </a:p>
          <a:p>
            <a:pPr marL="457200" lvl="0" indent="-457200">
              <a:buFont typeface="Arial" panose="020B0604020202020204" pitchFamily="34" charset="0"/>
              <a:buChar char="•"/>
            </a:pPr>
            <a:r>
              <a:rPr lang="en-US" sz="3300" dirty="0">
                <a:solidFill>
                  <a:prstClr val="black"/>
                </a:solidFill>
                <a:latin typeface="Times New Roman" panose="02020603050405020304" pitchFamily="18" charset="0"/>
                <a:cs typeface="Times New Roman" panose="02020603050405020304" pitchFamily="18" charset="0"/>
              </a:rPr>
              <a:t>Any mice caught are sexed, measured, weighted, checked for RFID chip, and species determined. Recaptured animals are returned to the location they were captured. Newly trapped animals, are tagged with an RFID and then released where they were captured.</a:t>
            </a:r>
          </a:p>
          <a:p>
            <a:pPr marL="457200" lvl="0" indent="-457200">
              <a:buFont typeface="Arial" panose="020B0604020202020204" pitchFamily="34" charset="0"/>
              <a:buChar char="•"/>
            </a:pPr>
            <a:r>
              <a:rPr lang="en-US" sz="3300" dirty="0">
                <a:solidFill>
                  <a:prstClr val="black"/>
                </a:solidFill>
                <a:latin typeface="Times New Roman" panose="02020603050405020304" pitchFamily="18" charset="0"/>
                <a:cs typeface="Times New Roman" panose="02020603050405020304" pitchFamily="18" charset="0"/>
              </a:rPr>
              <a:t>Population densities were estimated via Mark software using the Cormack-Jolley-</a:t>
            </a:r>
            <a:r>
              <a:rPr lang="en-US" sz="3300" dirty="0" err="1">
                <a:solidFill>
                  <a:prstClr val="black"/>
                </a:solidFill>
                <a:latin typeface="Times New Roman" panose="02020603050405020304" pitchFamily="18" charset="0"/>
                <a:cs typeface="Times New Roman" panose="02020603050405020304" pitchFamily="18" charset="0"/>
              </a:rPr>
              <a:t>Seber</a:t>
            </a:r>
            <a:r>
              <a:rPr lang="en-US" sz="3300" dirty="0">
                <a:solidFill>
                  <a:prstClr val="black"/>
                </a:solidFill>
                <a:latin typeface="Times New Roman" panose="02020603050405020304" pitchFamily="18" charset="0"/>
                <a:cs typeface="Times New Roman" panose="02020603050405020304" pitchFamily="18" charset="0"/>
              </a:rPr>
              <a:t> model (phi(.)/p(.) model).</a:t>
            </a:r>
            <a:r>
              <a:rPr lang="en-US" sz="3300" b="1" dirty="0">
                <a:solidFill>
                  <a:prstClr val="black"/>
                </a:solidFill>
                <a:latin typeface="Times New Roman" panose="02020603050405020304" pitchFamily="18" charset="0"/>
                <a:cs typeface="Times New Roman" panose="02020603050405020304" pitchFamily="18" charset="0"/>
              </a:rPr>
              <a:t>   </a:t>
            </a:r>
          </a:p>
          <a:p>
            <a:pPr marL="457200" lvl="0" indent="-457200">
              <a:buFont typeface="Arial" panose="020B0604020202020204" pitchFamily="34" charset="0"/>
              <a:buChar char="•"/>
            </a:pPr>
            <a:r>
              <a:rPr lang="en-US" sz="3300" dirty="0">
                <a:solidFill>
                  <a:prstClr val="black"/>
                </a:solidFill>
                <a:latin typeface="Times New Roman" panose="02020603050405020304" pitchFamily="18" charset="0"/>
                <a:cs typeface="Times New Roman" panose="02020603050405020304" pitchFamily="18" charset="0"/>
              </a:rPr>
              <a:t>Diversity indices were calculated using </a:t>
            </a:r>
            <a:r>
              <a:rPr lang="en-US" sz="3300" dirty="0" err="1">
                <a:solidFill>
                  <a:prstClr val="black"/>
                </a:solidFill>
                <a:latin typeface="Times New Roman" panose="02020603050405020304" pitchFamily="18" charset="0"/>
                <a:cs typeface="Times New Roman" panose="02020603050405020304" pitchFamily="18" charset="0"/>
              </a:rPr>
              <a:t>MatLab</a:t>
            </a:r>
            <a:r>
              <a:rPr lang="en-US" sz="3300" dirty="0">
                <a:solidFill>
                  <a:prstClr val="black"/>
                </a:solidFill>
                <a:latin typeface="Times New Roman" panose="02020603050405020304" pitchFamily="18" charset="0"/>
                <a:cs typeface="Times New Roman" panose="02020603050405020304" pitchFamily="18" charset="0"/>
              </a:rPr>
              <a:t> 6.0.  Significance was calculated via iterative resampling.</a:t>
            </a:r>
            <a:r>
              <a:rPr lang="en-US" sz="3300" b="1" dirty="0">
                <a:solidFill>
                  <a:prstClr val="black"/>
                </a:solidFill>
                <a:latin typeface="Times New Roman" panose="02020603050405020304" pitchFamily="18" charset="0"/>
                <a:cs typeface="Times New Roman" panose="02020603050405020304" pitchFamily="18" charset="0"/>
              </a:rPr>
              <a:t>       </a:t>
            </a:r>
          </a:p>
        </p:txBody>
      </p:sp>
      <p:grpSp>
        <p:nvGrpSpPr>
          <p:cNvPr id="26" name="Group 25">
            <a:extLst>
              <a:ext uri="{FF2B5EF4-FFF2-40B4-BE49-F238E27FC236}">
                <a16:creationId xmlns:a16="http://schemas.microsoft.com/office/drawing/2014/main" id="{8F713BF4-F7E1-440F-82BC-F77B19D3D3DC}"/>
              </a:ext>
            </a:extLst>
          </p:cNvPr>
          <p:cNvGrpSpPr/>
          <p:nvPr/>
        </p:nvGrpSpPr>
        <p:grpSpPr>
          <a:xfrm>
            <a:off x="11912000" y="22447242"/>
            <a:ext cx="9155245" cy="5648422"/>
            <a:chOff x="11912000" y="22752043"/>
            <a:chExt cx="9155245" cy="5648422"/>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927588" y="22752043"/>
              <a:ext cx="9139657" cy="4808182"/>
            </a:xfrm>
            <a:prstGeom prst="rect">
              <a:avLst/>
            </a:prstGeom>
            <a:ln/>
          </p:spPr>
          <p:style>
            <a:lnRef idx="2">
              <a:schemeClr val="dk1"/>
            </a:lnRef>
            <a:fillRef idx="1">
              <a:schemeClr val="lt1"/>
            </a:fillRef>
            <a:effectRef idx="0">
              <a:schemeClr val="dk1"/>
            </a:effectRef>
            <a:fontRef idx="minor">
              <a:schemeClr val="dk1"/>
            </a:fontRef>
          </p:style>
        </p:pic>
        <p:sp>
          <p:nvSpPr>
            <p:cNvPr id="48" name="TextBox 47">
              <a:extLst>
                <a:ext uri="{FF2B5EF4-FFF2-40B4-BE49-F238E27FC236}">
                  <a16:creationId xmlns:a16="http://schemas.microsoft.com/office/drawing/2014/main" id="{54BD154A-9216-1A41-9AD7-02575C663C6F}"/>
                </a:ext>
              </a:extLst>
            </p:cNvPr>
            <p:cNvSpPr txBox="1"/>
            <p:nvPr/>
          </p:nvSpPr>
          <p:spPr>
            <a:xfrm>
              <a:off x="11912000" y="27569468"/>
              <a:ext cx="9143998" cy="830997"/>
            </a:xfrm>
            <a:prstGeom prst="rect">
              <a:avLst/>
            </a:prstGeom>
            <a:noFill/>
          </p:spPr>
          <p:txBody>
            <a:bodyPr wrap="square" rtlCol="0">
              <a:spAutoFit/>
            </a:bodyPr>
            <a:lstStyle/>
            <a:p>
              <a:pPr marL="461963" indent="-461963"/>
              <a:r>
                <a:rPr lang="en-US" sz="2400" b="1" dirty="0">
                  <a:latin typeface="Times New Roman" panose="02020603050405020304" pitchFamily="18" charset="0"/>
                  <a:cs typeface="Times New Roman" panose="02020603050405020304" pitchFamily="18" charset="0"/>
                </a:rPr>
                <a:t>Figure 4</a:t>
              </a:r>
              <a:r>
                <a:rPr lang="en-US" sz="2400" dirty="0">
                  <a:latin typeface="Times New Roman" panose="02020603050405020304" pitchFamily="18" charset="0"/>
                  <a:cs typeface="Times New Roman" panose="02020603050405020304" pitchFamily="18" charset="0"/>
                </a:rPr>
                <a:t>: Diagram of the 26 </a:t>
              </a:r>
              <a:r>
                <a:rPr lang="en-US" sz="2400" i="1" dirty="0">
                  <a:latin typeface="Times New Roman" panose="02020603050405020304" pitchFamily="18" charset="0"/>
                  <a:cs typeface="Times New Roman" panose="02020603050405020304" pitchFamily="18" charset="0"/>
                </a:rPr>
                <a:t>Peromyscus </a:t>
              </a:r>
              <a:r>
                <a:rPr lang="en-US" sz="2400" i="1" dirty="0" err="1">
                  <a:latin typeface="Times New Roman" panose="02020603050405020304" pitchFamily="18" charset="0"/>
                  <a:cs typeface="Times New Roman" panose="02020603050405020304" pitchFamily="18" charset="0"/>
                </a:rPr>
                <a:t>attwateri</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captured in March 2022.</a:t>
              </a:r>
            </a:p>
          </p:txBody>
        </p:sp>
      </p:grpSp>
      <p:grpSp>
        <p:nvGrpSpPr>
          <p:cNvPr id="29" name="Group 28">
            <a:extLst>
              <a:ext uri="{FF2B5EF4-FFF2-40B4-BE49-F238E27FC236}">
                <a16:creationId xmlns:a16="http://schemas.microsoft.com/office/drawing/2014/main" id="{8936809B-CEC1-4370-B716-DA6BF6A55412}"/>
              </a:ext>
            </a:extLst>
          </p:cNvPr>
          <p:cNvGrpSpPr/>
          <p:nvPr/>
        </p:nvGrpSpPr>
        <p:grpSpPr>
          <a:xfrm>
            <a:off x="33915959" y="18788377"/>
            <a:ext cx="9117799" cy="5023062"/>
            <a:chOff x="33915959" y="19093178"/>
            <a:chExt cx="9117799" cy="5023062"/>
          </a:xfrm>
        </p:grpSpPr>
        <p:pic>
          <p:nvPicPr>
            <p:cNvPr id="19" name="Picture 18" descr="A picture containing person, outdoor&#10;&#10;Description automatically generated">
              <a:extLst>
                <a:ext uri="{FF2B5EF4-FFF2-40B4-BE49-F238E27FC236}">
                  <a16:creationId xmlns:a16="http://schemas.microsoft.com/office/drawing/2014/main" id="{4E8FC90A-6990-AF43-9668-53580E3C37B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915959" y="19093178"/>
              <a:ext cx="4555405" cy="4177565"/>
            </a:xfrm>
            <a:prstGeom prst="rect">
              <a:avLst/>
            </a:prstGeom>
            <a:ln>
              <a:solidFill>
                <a:schemeClr val="tx1"/>
              </a:solidFill>
            </a:ln>
          </p:spPr>
        </p:pic>
        <p:pic>
          <p:nvPicPr>
            <p:cNvPr id="41" name="Picture 40" descr="A picture containing person, outdoor, blue&#10;&#10;Description automatically generated">
              <a:extLst>
                <a:ext uri="{FF2B5EF4-FFF2-40B4-BE49-F238E27FC236}">
                  <a16:creationId xmlns:a16="http://schemas.microsoft.com/office/drawing/2014/main" id="{6CE35A80-0575-4EE5-A2B5-42027F371A9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38512843" y="19093178"/>
              <a:ext cx="4520915" cy="4177565"/>
            </a:xfrm>
            <a:prstGeom prst="rect">
              <a:avLst/>
            </a:prstGeom>
            <a:ln>
              <a:solidFill>
                <a:schemeClr val="tx1"/>
              </a:solidFill>
            </a:ln>
          </p:spPr>
        </p:pic>
        <p:sp>
          <p:nvSpPr>
            <p:cNvPr id="50" name="TextBox 49">
              <a:extLst>
                <a:ext uri="{FF2B5EF4-FFF2-40B4-BE49-F238E27FC236}">
                  <a16:creationId xmlns:a16="http://schemas.microsoft.com/office/drawing/2014/main" id="{54BD154A-9216-1A41-9AD7-02575C663C6F}"/>
                </a:ext>
              </a:extLst>
            </p:cNvPr>
            <p:cNvSpPr txBox="1"/>
            <p:nvPr/>
          </p:nvSpPr>
          <p:spPr>
            <a:xfrm>
              <a:off x="33915959" y="23285243"/>
              <a:ext cx="9098185" cy="830997"/>
            </a:xfrm>
            <a:prstGeom prst="rect">
              <a:avLst/>
            </a:prstGeom>
            <a:noFill/>
          </p:spPr>
          <p:txBody>
            <a:bodyPr wrap="square" rtlCol="0">
              <a:spAutoFit/>
            </a:bodyPr>
            <a:lstStyle/>
            <a:p>
              <a:pPr marL="461963" indent="-461963"/>
              <a:r>
                <a:rPr lang="en-US" sz="2400" b="1" dirty="0">
                  <a:latin typeface="Times New Roman" panose="02020603050405020304" pitchFamily="18" charset="0"/>
                  <a:cs typeface="Times New Roman" panose="02020603050405020304" pitchFamily="18" charset="0"/>
                </a:rPr>
                <a:t>Figure 9</a:t>
              </a:r>
              <a:r>
                <a:rPr lang="en-US" sz="2400" dirty="0">
                  <a:latin typeface="Times New Roman" panose="02020603050405020304" pitchFamily="18" charset="0"/>
                  <a:cs typeface="Times New Roman" panose="02020603050405020304" pitchFamily="18" charset="0"/>
                </a:rPr>
                <a:t>: Processing new individuals: (A) injecting a mouse with an RFID tag and (B) measuring a </a:t>
              </a:r>
              <a:r>
                <a:rPr lang="en-US" sz="2400" i="1" dirty="0" err="1">
                  <a:latin typeface="Times New Roman" panose="02020603050405020304" pitchFamily="18" charset="0"/>
                  <a:cs typeface="Times New Roman" panose="02020603050405020304" pitchFamily="18" charset="0"/>
                </a:rPr>
                <a:t>Sigmodon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hispidus</a:t>
              </a:r>
              <a:r>
                <a:rPr lang="en-US" sz="2400" dirty="0">
                  <a:latin typeface="Times New Roman" panose="02020603050405020304" pitchFamily="18" charset="0"/>
                  <a:cs typeface="Times New Roman" panose="02020603050405020304" pitchFamily="18" charset="0"/>
                </a:rPr>
                <a:t>.</a:t>
              </a:r>
            </a:p>
          </p:txBody>
        </p:sp>
      </p:grpSp>
      <p:grpSp>
        <p:nvGrpSpPr>
          <p:cNvPr id="23" name="Group 22">
            <a:extLst>
              <a:ext uri="{FF2B5EF4-FFF2-40B4-BE49-F238E27FC236}">
                <a16:creationId xmlns:a16="http://schemas.microsoft.com/office/drawing/2014/main" id="{AF291C1E-188C-411A-9449-C7D0E4AC2C40}"/>
              </a:ext>
            </a:extLst>
          </p:cNvPr>
          <p:cNvGrpSpPr/>
          <p:nvPr/>
        </p:nvGrpSpPr>
        <p:grpSpPr>
          <a:xfrm>
            <a:off x="38981577" y="783456"/>
            <a:ext cx="4107857" cy="4289881"/>
            <a:chOff x="38981577" y="1088257"/>
            <a:chExt cx="4107857" cy="4289881"/>
          </a:xfrm>
        </p:grpSpPr>
        <p:pic>
          <p:nvPicPr>
            <p:cNvPr id="56" name="Picture 55">
              <a:extLst>
                <a:ext uri="{FF2B5EF4-FFF2-40B4-BE49-F238E27FC236}">
                  <a16:creationId xmlns:a16="http://schemas.microsoft.com/office/drawing/2014/main" id="{EEF2604E-819A-45ED-BD55-43FFDD8EDA3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981577" y="1088257"/>
              <a:ext cx="4107857" cy="4107857"/>
            </a:xfrm>
            <a:prstGeom prst="rect">
              <a:avLst/>
            </a:prstGeom>
          </p:spPr>
        </p:pic>
        <p:sp>
          <p:nvSpPr>
            <p:cNvPr id="21" name="TextBox 20">
              <a:extLst>
                <a:ext uri="{FF2B5EF4-FFF2-40B4-BE49-F238E27FC236}">
                  <a16:creationId xmlns:a16="http://schemas.microsoft.com/office/drawing/2014/main" id="{CF9EB06E-B847-4947-865C-F5F9827B11A5}"/>
                </a:ext>
              </a:extLst>
            </p:cNvPr>
            <p:cNvSpPr txBox="1"/>
            <p:nvPr/>
          </p:nvSpPr>
          <p:spPr>
            <a:xfrm>
              <a:off x="40018421" y="4854918"/>
              <a:ext cx="2028119"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Brant Scouts</a:t>
              </a:r>
            </a:p>
          </p:txBody>
        </p:sp>
      </p:grpSp>
      <p:grpSp>
        <p:nvGrpSpPr>
          <p:cNvPr id="27" name="Group 26">
            <a:extLst>
              <a:ext uri="{FF2B5EF4-FFF2-40B4-BE49-F238E27FC236}">
                <a16:creationId xmlns:a16="http://schemas.microsoft.com/office/drawing/2014/main" id="{3CCC06EC-8466-4D71-A44B-D9503FB10331}"/>
              </a:ext>
            </a:extLst>
          </p:cNvPr>
          <p:cNvGrpSpPr/>
          <p:nvPr/>
        </p:nvGrpSpPr>
        <p:grpSpPr>
          <a:xfrm>
            <a:off x="11923247" y="16710520"/>
            <a:ext cx="9173227" cy="5670485"/>
            <a:chOff x="11923247" y="17015321"/>
            <a:chExt cx="9173227" cy="5670485"/>
          </a:xfrm>
        </p:grpSpPr>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949988" y="17015321"/>
              <a:ext cx="9146486" cy="4832551"/>
            </a:xfrm>
            <a:prstGeom prst="rect">
              <a:avLst/>
            </a:prstGeom>
            <a:ln w="12700">
              <a:extLst>
                <a:ext uri="{C807C97D-BFC1-408E-A445-0C87EB9F89A2}">
                  <ask:lineSketchStyleProps xmlns:ask="http://schemas.microsoft.com/office/drawing/2018/sketchyshapes" xmlns="">
                    <ask:type>
                      <ask:lineSketchNone/>
                    </ask:type>
                  </ask:lineSketchStyleProps>
                </a:ext>
              </a:extLst>
            </a:ln>
          </p:spPr>
          <p:style>
            <a:lnRef idx="2">
              <a:schemeClr val="dk1"/>
            </a:lnRef>
            <a:fillRef idx="1">
              <a:schemeClr val="lt1"/>
            </a:fillRef>
            <a:effectRef idx="0">
              <a:schemeClr val="dk1"/>
            </a:effectRef>
            <a:fontRef idx="minor">
              <a:schemeClr val="dk1"/>
            </a:fontRef>
          </p:style>
        </p:pic>
        <p:sp>
          <p:nvSpPr>
            <p:cNvPr id="52" name="TextBox 51">
              <a:extLst>
                <a:ext uri="{FF2B5EF4-FFF2-40B4-BE49-F238E27FC236}">
                  <a16:creationId xmlns:a16="http://schemas.microsoft.com/office/drawing/2014/main" id="{7711EABC-03F3-4B13-8360-AC88324343BE}"/>
                </a:ext>
              </a:extLst>
            </p:cNvPr>
            <p:cNvSpPr txBox="1"/>
            <p:nvPr/>
          </p:nvSpPr>
          <p:spPr>
            <a:xfrm>
              <a:off x="11923247" y="21854809"/>
              <a:ext cx="9143998" cy="830997"/>
            </a:xfrm>
            <a:prstGeom prst="rect">
              <a:avLst/>
            </a:prstGeom>
            <a:noFill/>
          </p:spPr>
          <p:txBody>
            <a:bodyPr wrap="square" rtlCol="0">
              <a:spAutoFit/>
            </a:bodyPr>
            <a:lstStyle/>
            <a:p>
              <a:pPr marL="461963" indent="-461963"/>
              <a:r>
                <a:rPr lang="en-US" sz="2400" b="1" dirty="0">
                  <a:latin typeface="Times New Roman" panose="02020603050405020304" pitchFamily="18" charset="0"/>
                  <a:cs typeface="Times New Roman" panose="02020603050405020304" pitchFamily="18" charset="0"/>
                </a:rPr>
                <a:t>Figure 3</a:t>
              </a:r>
              <a:r>
                <a:rPr lang="en-US" sz="2400" dirty="0">
                  <a:latin typeface="Times New Roman" panose="02020603050405020304" pitchFamily="18" charset="0"/>
                  <a:cs typeface="Times New Roman" panose="02020603050405020304" pitchFamily="18" charset="0"/>
                </a:rPr>
                <a:t>: Diagram of the captures on a single individual over the course of 17 months.</a:t>
              </a:r>
            </a:p>
          </p:txBody>
        </p:sp>
      </p:grpSp>
      <p:sp>
        <p:nvSpPr>
          <p:cNvPr id="58" name="TextBox 57">
            <a:extLst>
              <a:ext uri="{FF2B5EF4-FFF2-40B4-BE49-F238E27FC236}">
                <a16:creationId xmlns:a16="http://schemas.microsoft.com/office/drawing/2014/main" id="{399C50E5-2524-447F-BCEF-373001889D4F}"/>
              </a:ext>
            </a:extLst>
          </p:cNvPr>
          <p:cNvSpPr txBox="1"/>
          <p:nvPr/>
        </p:nvSpPr>
        <p:spPr>
          <a:xfrm>
            <a:off x="33930695" y="18793342"/>
            <a:ext cx="814645" cy="5031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59" name="TextBox 58">
            <a:extLst>
              <a:ext uri="{FF2B5EF4-FFF2-40B4-BE49-F238E27FC236}">
                <a16:creationId xmlns:a16="http://schemas.microsoft.com/office/drawing/2014/main" id="{0093FCA7-A563-4AF5-86E3-EDC8F2356700}"/>
              </a:ext>
            </a:extLst>
          </p:cNvPr>
          <p:cNvSpPr txBox="1"/>
          <p:nvPr/>
        </p:nvSpPr>
        <p:spPr>
          <a:xfrm>
            <a:off x="38502862" y="18796828"/>
            <a:ext cx="81464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pic>
        <p:nvPicPr>
          <p:cNvPr id="24" name="Picture 23">
            <a:extLst>
              <a:ext uri="{FF2B5EF4-FFF2-40B4-BE49-F238E27FC236}">
                <a16:creationId xmlns:a16="http://schemas.microsoft.com/office/drawing/2014/main" id="{4E766078-C794-4E3D-8266-C83A283F940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627021" y="30752706"/>
            <a:ext cx="1413229" cy="1413229"/>
          </a:xfrm>
          <a:prstGeom prst="rect">
            <a:avLst/>
          </a:prstGeom>
        </p:spPr>
      </p:pic>
    </p:spTree>
    <p:extLst>
      <p:ext uri="{BB962C8B-B14F-4D97-AF65-F5344CB8AC3E}">
        <p14:creationId xmlns:p14="http://schemas.microsoft.com/office/powerpoint/2010/main" val="5355464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61173</TotalTime>
  <Words>906</Words>
  <Application>Microsoft Office PowerPoint</Application>
  <PresentationFormat>Custom</PresentationFormat>
  <Paragraphs>81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Brant</dc:creator>
  <cp:lastModifiedBy>Abraham Salazar</cp:lastModifiedBy>
  <cp:revision>206</cp:revision>
  <cp:lastPrinted>2023-02-08T20:35:31Z</cp:lastPrinted>
  <dcterms:created xsi:type="dcterms:W3CDTF">2019-10-17T17:30:17Z</dcterms:created>
  <dcterms:modified xsi:type="dcterms:W3CDTF">2023-03-13T16:25:39Z</dcterms:modified>
</cp:coreProperties>
</file>